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4"/>
    <p:sldMasterId id="2147483732" r:id="rId5"/>
    <p:sldMasterId id="2147483762" r:id="rId6"/>
  </p:sldMasterIdLst>
  <p:notesMasterIdLst>
    <p:notesMasterId r:id="rId46"/>
  </p:notesMasterIdLst>
  <p:handoutMasterIdLst>
    <p:handoutMasterId r:id="rId47"/>
  </p:handoutMasterIdLst>
  <p:sldIdLst>
    <p:sldId id="288" r:id="rId7"/>
    <p:sldId id="291" r:id="rId8"/>
    <p:sldId id="290" r:id="rId9"/>
    <p:sldId id="299" r:id="rId10"/>
    <p:sldId id="304" r:id="rId11"/>
    <p:sldId id="300" r:id="rId12"/>
    <p:sldId id="302" r:id="rId13"/>
    <p:sldId id="303" r:id="rId14"/>
    <p:sldId id="305" r:id="rId15"/>
    <p:sldId id="312" r:id="rId16"/>
    <p:sldId id="313" r:id="rId17"/>
    <p:sldId id="306" r:id="rId18"/>
    <p:sldId id="314" r:id="rId19"/>
    <p:sldId id="307" r:id="rId20"/>
    <p:sldId id="308" r:id="rId21"/>
    <p:sldId id="309" r:id="rId22"/>
    <p:sldId id="311" r:id="rId23"/>
    <p:sldId id="295" r:id="rId24"/>
    <p:sldId id="317" r:id="rId25"/>
    <p:sldId id="316" r:id="rId26"/>
    <p:sldId id="319" r:id="rId27"/>
    <p:sldId id="318" r:id="rId28"/>
    <p:sldId id="320" r:id="rId29"/>
    <p:sldId id="322" r:id="rId30"/>
    <p:sldId id="321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01" r:id="rId39"/>
    <p:sldId id="315" r:id="rId40"/>
    <p:sldId id="330" r:id="rId41"/>
    <p:sldId id="331" r:id="rId42"/>
    <p:sldId id="296" r:id="rId43"/>
    <p:sldId id="297" r:id="rId44"/>
    <p:sldId id="298" r:id="rId4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1FF"/>
    <a:srgbClr val="A7A7FF"/>
    <a:srgbClr val="5353FF"/>
    <a:srgbClr val="E6C4EA"/>
    <a:srgbClr val="9595FF"/>
    <a:srgbClr val="E1B7E5"/>
    <a:srgbClr val="FF3399"/>
    <a:srgbClr val="654496"/>
    <a:srgbClr val="9E5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972561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623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9B6F397-9295-4C9F-B4B0-31BF9D08FE68}" type="datetimeFigureOut">
              <a:rPr lang="he-IL" smtClean="0"/>
              <a:pPr/>
              <a:t>ל'/תשרי/תשפ"א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972561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623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BE2A6A1-1652-41B2-B665-7F46B35F79A1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82461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972561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623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43B7BDA-9DDC-4E4C-973D-E4A3E66645CD}" type="datetimeFigureOut">
              <a:rPr lang="he-IL" smtClean="0"/>
              <a:pPr/>
              <a:t>ל'/תשרי/תשפ"א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972561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623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8C92D0D-AF30-4211-86C4-A3B87597F349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1792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814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2024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השמשה</a:t>
            </a:r>
            <a:r>
              <a:rPr lang="he-IL" baseline="0" dirty="0"/>
              <a:t> רפואית, אבחון רפואי מדויק ככל שניתן לצורך כך לשמר פרטים קטנים, קצוות אבל בו זמנית יעיל מהיר ופשוט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0555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2060"/>
                </a:solidFill>
              </a:rPr>
              <a:t>Batch normalization – make artificial neural networks faster and more stable through normalization of the input layer by re-centering and re-scaling</a:t>
            </a:r>
          </a:p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8929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ניתן לראות שהרעש נוקה, אך התוצאה המתקבלת מעט מטושטשת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3306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קיבלנו תוצאות דומות, אך מעט פחות טובות, קצר פי 2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9217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תוצאות מעט יותר מחודדות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4930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ניתן לראות ב-</a:t>
            </a:r>
            <a:r>
              <a:rPr lang="en-US" dirty="0"/>
              <a:t>edge</a:t>
            </a:r>
            <a:r>
              <a:rPr lang="he-IL" dirty="0"/>
              <a:t> שהפרטים סה"כ יותר מחודדים (למעט הצלקת) – רואים את זה בצורה ממש ברורה במלבן </a:t>
            </a:r>
            <a:r>
              <a:rPr lang="he-IL" dirty="0" err="1"/>
              <a:t>הורוד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8646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56542-D9EF-48CC-BC80-FC1900A669A7}" type="datetime1">
              <a:rPr lang="en-US" smtClean="0"/>
              <a:t>10/18/2020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76723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1E7F-4345-49D1-959B-456DEDBD8939}" type="datetime1">
              <a:rPr lang="en-US" smtClean="0"/>
              <a:t>10/18/2020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2268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6C417-AECC-4DE4-923C-9598FC7789CF}" type="datetime1">
              <a:rPr lang="en-US" smtClean="0"/>
              <a:t>10/18/2020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3373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285475" y="2000700"/>
            <a:ext cx="37404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85475" y="3676100"/>
            <a:ext cx="2904900" cy="11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4285475" y="2596033"/>
            <a:ext cx="3852000" cy="8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439373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20000" y="2728900"/>
            <a:ext cx="3852000" cy="7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20000" y="3428933"/>
            <a:ext cx="3468000" cy="11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60700"/>
            <a:ext cx="1133700" cy="12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5014000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720000"/>
            <a:ext cx="7704000" cy="6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700133"/>
            <a:ext cx="7704000" cy="4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6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376552709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720000" y="720000"/>
            <a:ext cx="5778000" cy="1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20000" y="3429000"/>
            <a:ext cx="3591600" cy="22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4572000" y="3429000"/>
            <a:ext cx="3591600" cy="22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390891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20000" y="1363000"/>
            <a:ext cx="3852000" cy="41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803839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4937700" y="720000"/>
            <a:ext cx="3486300" cy="27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4937700" y="3429000"/>
            <a:ext cx="3486300" cy="26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338254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2646000" y="2169400"/>
            <a:ext cx="3852000" cy="25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ubTitle" idx="1"/>
          </p:nvPr>
        </p:nvSpPr>
        <p:spPr>
          <a:xfrm>
            <a:off x="2646000" y="4895467"/>
            <a:ext cx="3852000" cy="7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953836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2646000" y="2728900"/>
            <a:ext cx="3852000" cy="7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646000" y="3428933"/>
            <a:ext cx="3852000" cy="11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 idx="2" hasCustomPrompt="1"/>
          </p:nvPr>
        </p:nvSpPr>
        <p:spPr>
          <a:xfrm>
            <a:off x="4005150" y="1203533"/>
            <a:ext cx="1133700" cy="12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14174352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FEE3-D9E9-4AB3-8B20-D4EE39595C09}" type="datetime1">
              <a:rPr lang="en-US" smtClean="0"/>
              <a:t>10/18/2020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17937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2646000" y="3429000"/>
            <a:ext cx="57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>
            <a:off x="2646000" y="1385900"/>
            <a:ext cx="5778000" cy="20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6619992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1628775" y="2514400"/>
            <a:ext cx="5936400" cy="17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subTitle" idx="1"/>
          </p:nvPr>
        </p:nvSpPr>
        <p:spPr>
          <a:xfrm>
            <a:off x="1628775" y="4271733"/>
            <a:ext cx="59364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4959252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073671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onten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720000" y="720000"/>
            <a:ext cx="57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563833"/>
            <a:ext cx="736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1380000" y="2741033"/>
            <a:ext cx="2379600" cy="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3"/>
          </p:nvPr>
        </p:nvSpPr>
        <p:spPr>
          <a:xfrm>
            <a:off x="1380000" y="3150200"/>
            <a:ext cx="2733600" cy="11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4568604"/>
            <a:ext cx="736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>
            <a:off x="1380000" y="4695000"/>
            <a:ext cx="2379600" cy="5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6"/>
          </p:nvPr>
        </p:nvSpPr>
        <p:spPr>
          <a:xfrm>
            <a:off x="1380000" y="5020000"/>
            <a:ext cx="2733600" cy="11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030400" y="2563833"/>
            <a:ext cx="736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8"/>
          </p:nvPr>
        </p:nvSpPr>
        <p:spPr>
          <a:xfrm>
            <a:off x="5690400" y="2741033"/>
            <a:ext cx="2379600" cy="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9"/>
          </p:nvPr>
        </p:nvSpPr>
        <p:spPr>
          <a:xfrm>
            <a:off x="5690400" y="3150200"/>
            <a:ext cx="2733600" cy="11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3" hasCustomPrompt="1"/>
          </p:nvPr>
        </p:nvSpPr>
        <p:spPr>
          <a:xfrm>
            <a:off x="5030400" y="4568600"/>
            <a:ext cx="736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4"/>
          </p:nvPr>
        </p:nvSpPr>
        <p:spPr>
          <a:xfrm>
            <a:off x="5690400" y="4695000"/>
            <a:ext cx="2379600" cy="5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5690400" y="5020000"/>
            <a:ext cx="2733600" cy="11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3037233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720000" y="720000"/>
            <a:ext cx="3852000" cy="1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719998" y="4017519"/>
            <a:ext cx="2407200" cy="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20000" y="4661887"/>
            <a:ext cx="2407200" cy="11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3"/>
          </p:nvPr>
        </p:nvSpPr>
        <p:spPr>
          <a:xfrm>
            <a:off x="3368398" y="4017501"/>
            <a:ext cx="2407200" cy="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4"/>
          </p:nvPr>
        </p:nvSpPr>
        <p:spPr>
          <a:xfrm>
            <a:off x="3368400" y="4661887"/>
            <a:ext cx="2407200" cy="11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5"/>
          </p:nvPr>
        </p:nvSpPr>
        <p:spPr>
          <a:xfrm>
            <a:off x="6016798" y="4017501"/>
            <a:ext cx="2407200" cy="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6"/>
          </p:nvPr>
        </p:nvSpPr>
        <p:spPr>
          <a:xfrm>
            <a:off x="6016800" y="4661887"/>
            <a:ext cx="2407200" cy="11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6623212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720000" y="720000"/>
            <a:ext cx="3852000" cy="1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6016798" y="719985"/>
            <a:ext cx="2407200" cy="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2"/>
          </p:nvPr>
        </p:nvSpPr>
        <p:spPr>
          <a:xfrm>
            <a:off x="6016800" y="1364364"/>
            <a:ext cx="2407200" cy="9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3"/>
          </p:nvPr>
        </p:nvSpPr>
        <p:spPr>
          <a:xfrm>
            <a:off x="6016798" y="2645785"/>
            <a:ext cx="2407200" cy="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4"/>
          </p:nvPr>
        </p:nvSpPr>
        <p:spPr>
          <a:xfrm>
            <a:off x="6016800" y="3290180"/>
            <a:ext cx="2407200" cy="9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5"/>
          </p:nvPr>
        </p:nvSpPr>
        <p:spPr>
          <a:xfrm>
            <a:off x="6016798" y="4571601"/>
            <a:ext cx="2407200" cy="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6"/>
          </p:nvPr>
        </p:nvSpPr>
        <p:spPr>
          <a:xfrm>
            <a:off x="6016800" y="5215997"/>
            <a:ext cx="2407200" cy="9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0178634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572000" y="1873800"/>
            <a:ext cx="3852000" cy="1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4572000" y="3429000"/>
            <a:ext cx="3852000" cy="1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2264303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4572000" y="720000"/>
            <a:ext cx="3852000" cy="1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720000" y="3429000"/>
            <a:ext cx="3591600" cy="22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2"/>
          </p:nvPr>
        </p:nvSpPr>
        <p:spPr>
          <a:xfrm>
            <a:off x="4832400" y="3429000"/>
            <a:ext cx="3591600" cy="22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0124395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720000" y="720000"/>
            <a:ext cx="3852000" cy="16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720000" y="2528900"/>
            <a:ext cx="3852000" cy="36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6989503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720000" y="720000"/>
            <a:ext cx="3852000" cy="1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ubTitle" idx="1"/>
          </p:nvPr>
        </p:nvSpPr>
        <p:spPr>
          <a:xfrm>
            <a:off x="4572000" y="2278900"/>
            <a:ext cx="3852000" cy="36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524773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761F-557A-4807-80CD-0BD2CB8DEBF4}" type="datetime1">
              <a:rPr lang="en-US" smtClean="0"/>
              <a:t>10/18/2020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5206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Title + text 4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20000" y="1820400"/>
            <a:ext cx="3852000" cy="16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ubTitle" idx="1"/>
          </p:nvPr>
        </p:nvSpPr>
        <p:spPr>
          <a:xfrm>
            <a:off x="720000" y="3429200"/>
            <a:ext cx="3852000" cy="27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9842202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20000" y="720000"/>
            <a:ext cx="3852000" cy="27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1"/>
          </p:nvPr>
        </p:nvSpPr>
        <p:spPr>
          <a:xfrm>
            <a:off x="4572000" y="3826017"/>
            <a:ext cx="1926000" cy="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ubTitle" idx="2"/>
          </p:nvPr>
        </p:nvSpPr>
        <p:spPr>
          <a:xfrm>
            <a:off x="4572000" y="4470384"/>
            <a:ext cx="1926000" cy="11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ubTitle" idx="3"/>
          </p:nvPr>
        </p:nvSpPr>
        <p:spPr>
          <a:xfrm>
            <a:off x="4572000" y="1224017"/>
            <a:ext cx="1926000" cy="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ubTitle" idx="4"/>
          </p:nvPr>
        </p:nvSpPr>
        <p:spPr>
          <a:xfrm>
            <a:off x="4572000" y="1868407"/>
            <a:ext cx="1926000" cy="11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ubTitle" idx="5"/>
          </p:nvPr>
        </p:nvSpPr>
        <p:spPr>
          <a:xfrm>
            <a:off x="6498000" y="1224017"/>
            <a:ext cx="1926000" cy="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ubTitle" idx="6"/>
          </p:nvPr>
        </p:nvSpPr>
        <p:spPr>
          <a:xfrm>
            <a:off x="6498000" y="1868407"/>
            <a:ext cx="1926000" cy="11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7"/>
          </p:nvPr>
        </p:nvSpPr>
        <p:spPr>
          <a:xfrm>
            <a:off x="6498000" y="3826000"/>
            <a:ext cx="1926000" cy="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8"/>
          </p:nvPr>
        </p:nvSpPr>
        <p:spPr>
          <a:xfrm>
            <a:off x="6498000" y="4470368"/>
            <a:ext cx="1926000" cy="11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0144591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>
            <a:spLocks noGrp="1"/>
          </p:cNvSpPr>
          <p:nvPr>
            <p:ph type="title"/>
          </p:nvPr>
        </p:nvSpPr>
        <p:spPr>
          <a:xfrm>
            <a:off x="720000" y="720000"/>
            <a:ext cx="3852000" cy="29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subTitle" idx="1"/>
          </p:nvPr>
        </p:nvSpPr>
        <p:spPr>
          <a:xfrm>
            <a:off x="720000" y="4330033"/>
            <a:ext cx="1926000" cy="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2"/>
          </p:nvPr>
        </p:nvSpPr>
        <p:spPr>
          <a:xfrm>
            <a:off x="720000" y="4974400"/>
            <a:ext cx="1926000" cy="11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subTitle" idx="3"/>
          </p:nvPr>
        </p:nvSpPr>
        <p:spPr>
          <a:xfrm>
            <a:off x="2646000" y="4330000"/>
            <a:ext cx="1926000" cy="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4"/>
          </p:nvPr>
        </p:nvSpPr>
        <p:spPr>
          <a:xfrm>
            <a:off x="2646000" y="4974400"/>
            <a:ext cx="1926000" cy="11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ubTitle" idx="5"/>
          </p:nvPr>
        </p:nvSpPr>
        <p:spPr>
          <a:xfrm>
            <a:off x="4572000" y="4330000"/>
            <a:ext cx="1926000" cy="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6"/>
          </p:nvPr>
        </p:nvSpPr>
        <p:spPr>
          <a:xfrm>
            <a:off x="4572000" y="4974400"/>
            <a:ext cx="1926000" cy="11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subTitle" idx="7"/>
          </p:nvPr>
        </p:nvSpPr>
        <p:spPr>
          <a:xfrm>
            <a:off x="4572000" y="1621000"/>
            <a:ext cx="1926000" cy="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8"/>
          </p:nvPr>
        </p:nvSpPr>
        <p:spPr>
          <a:xfrm>
            <a:off x="4572000" y="2265367"/>
            <a:ext cx="1926000" cy="11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9"/>
          </p:nvPr>
        </p:nvSpPr>
        <p:spPr>
          <a:xfrm>
            <a:off x="6498000" y="1621000"/>
            <a:ext cx="1926000" cy="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ubTitle" idx="13"/>
          </p:nvPr>
        </p:nvSpPr>
        <p:spPr>
          <a:xfrm>
            <a:off x="6498000" y="2265400"/>
            <a:ext cx="1926000" cy="11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4"/>
          </p:nvPr>
        </p:nvSpPr>
        <p:spPr>
          <a:xfrm>
            <a:off x="6498000" y="4330000"/>
            <a:ext cx="1926000" cy="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15"/>
          </p:nvPr>
        </p:nvSpPr>
        <p:spPr>
          <a:xfrm>
            <a:off x="6498000" y="4974400"/>
            <a:ext cx="1926000" cy="11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4638130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720000" y="720000"/>
            <a:ext cx="3852000" cy="18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4951982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1703775" y="720000"/>
            <a:ext cx="5736300" cy="18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0666320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>
            <a:spLocks noGrp="1"/>
          </p:cNvSpPr>
          <p:nvPr>
            <p:ph type="title"/>
          </p:nvPr>
        </p:nvSpPr>
        <p:spPr>
          <a:xfrm>
            <a:off x="4572000" y="720000"/>
            <a:ext cx="3852000" cy="18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6332135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>
            <a:spLocks noGrp="1"/>
          </p:cNvSpPr>
          <p:nvPr>
            <p:ph type="title"/>
          </p:nvPr>
        </p:nvSpPr>
        <p:spPr>
          <a:xfrm>
            <a:off x="4572000" y="2728900"/>
            <a:ext cx="3852000" cy="7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1"/>
          </p:nvPr>
        </p:nvSpPr>
        <p:spPr>
          <a:xfrm>
            <a:off x="4956075" y="3428933"/>
            <a:ext cx="3468000" cy="11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2" hasCustomPrompt="1"/>
          </p:nvPr>
        </p:nvSpPr>
        <p:spPr>
          <a:xfrm>
            <a:off x="7290300" y="1203533"/>
            <a:ext cx="1133700" cy="12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770156161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subTitle" idx="1"/>
          </p:nvPr>
        </p:nvSpPr>
        <p:spPr>
          <a:xfrm>
            <a:off x="720000" y="1965600"/>
            <a:ext cx="38520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subTitle" idx="2"/>
          </p:nvPr>
        </p:nvSpPr>
        <p:spPr>
          <a:xfrm>
            <a:off x="720000" y="4674600"/>
            <a:ext cx="38520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title" hasCustomPrompt="1"/>
          </p:nvPr>
        </p:nvSpPr>
        <p:spPr>
          <a:xfrm>
            <a:off x="720000" y="720000"/>
            <a:ext cx="3852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6" name="Google Shape;126;p27"/>
          <p:cNvSpPr txBox="1">
            <a:spLocks noGrp="1"/>
          </p:cNvSpPr>
          <p:nvPr>
            <p:ph type="title" idx="3" hasCustomPrompt="1"/>
          </p:nvPr>
        </p:nvSpPr>
        <p:spPr>
          <a:xfrm>
            <a:off x="727200" y="3429000"/>
            <a:ext cx="3852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883295913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title"/>
          </p:nvPr>
        </p:nvSpPr>
        <p:spPr>
          <a:xfrm>
            <a:off x="4572000" y="720000"/>
            <a:ext cx="3852000" cy="16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1"/>
          </p:nvPr>
        </p:nvSpPr>
        <p:spPr>
          <a:xfrm>
            <a:off x="4572000" y="2328800"/>
            <a:ext cx="3852000" cy="16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30" name="Google Shape;130;p28"/>
          <p:cNvSpPr txBox="1"/>
          <p:nvPr/>
        </p:nvSpPr>
        <p:spPr>
          <a:xfrm>
            <a:off x="4572000" y="4479333"/>
            <a:ext cx="3852000" cy="1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2"/>
          </p:nvPr>
        </p:nvSpPr>
        <p:spPr>
          <a:xfrm>
            <a:off x="4572000" y="5477733"/>
            <a:ext cx="3852000" cy="3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0266472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0800" y="6324600"/>
            <a:ext cx="2133600" cy="365125"/>
          </a:xfrm>
        </p:spPr>
        <p:txBody>
          <a:bodyPr/>
          <a:lstStyle/>
          <a:p>
            <a:r>
              <a:rPr lang="en-US"/>
              <a:t>#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451"/>
            <a:ext cx="98182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0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2B448-3344-458D-B2D5-1F6C9A624F64}" type="datetime1">
              <a:rPr lang="en-US" smtClean="0"/>
              <a:t>10/18/2020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3596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rtl="0"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>
              <a:defRPr/>
            </a:lvl1pPr>
            <a:lvl2pPr algn="l" rtl="0"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C0B7-AB0D-4AF9-9C80-529313F012B2}" type="datetime1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451"/>
            <a:ext cx="98182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055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26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E48E-29E1-4C50-A1E6-811F23A97FB3}" type="datetime1">
              <a:rPr lang="en-US" smtClean="0"/>
              <a:t>10/18/2020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4377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5C0F-2B2B-41CD-8013-10786DEC1461}" type="datetime1">
              <a:rPr lang="en-US" smtClean="0"/>
              <a:t>10/18/2020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6327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DA382-9CD8-4548-8F8F-7A5CC1B3B114}" type="datetime1">
              <a:rPr lang="en-US" smtClean="0"/>
              <a:t>10/18/2020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3156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121F-C50D-4985-8744-3D2413CEF662}" type="datetime1">
              <a:rPr lang="en-US" smtClean="0"/>
              <a:t>10/18/2020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77174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038E-4474-40A7-9EC7-E1F16D952348}" type="datetime1">
              <a:rPr lang="en-US" smtClean="0"/>
              <a:t>10/18/2020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570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CCEF1-EE7E-44FC-9507-6A3208406B1E}" type="datetime1">
              <a:rPr lang="en-US" smtClean="0"/>
              <a:t>10/18/2020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451"/>
            <a:ext cx="98182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54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720000"/>
            <a:ext cx="7704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63267"/>
            <a:ext cx="7704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7D91281-4679-454D-9F47-E05A3BDC9792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451"/>
            <a:ext cx="98182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305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title"/>
          </p:nvPr>
        </p:nvSpPr>
        <p:spPr>
          <a:xfrm>
            <a:off x="1068100" y="1244600"/>
            <a:ext cx="70473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body" idx="1"/>
          </p:nvPr>
        </p:nvSpPr>
        <p:spPr>
          <a:xfrm>
            <a:off x="1068100" y="2260600"/>
            <a:ext cx="70473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72363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2776" y="1750292"/>
            <a:ext cx="8888984" cy="2400227"/>
          </a:xfrm>
          <a:prstGeom prst="rect">
            <a:avLst/>
          </a:prstGeom>
          <a:solidFill>
            <a:srgbClr val="D1D1FF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9198" y="1775397"/>
            <a:ext cx="6502578" cy="2285444"/>
          </a:xfrm>
        </p:spPr>
        <p:txBody>
          <a:bodyPr>
            <a:noAutofit/>
          </a:bodyPr>
          <a:lstStyle/>
          <a:p>
            <a:pPr rtl="0"/>
            <a:r>
              <a:rPr lang="en-US" sz="2000" dirty="0"/>
              <a:t>Final Presentation</a:t>
            </a:r>
            <a:br>
              <a:rPr lang="en-US" sz="1600" dirty="0"/>
            </a:br>
            <a:br>
              <a:rPr lang="en-US" sz="1600" dirty="0"/>
            </a:br>
            <a:r>
              <a:rPr lang="en-US" sz="3200" b="1" dirty="0">
                <a:latin typeface="+mn-lt"/>
                <a:ea typeface="+mn-ea"/>
                <a:cs typeface="+mn-cs"/>
              </a:rPr>
              <a:t>Image Denoising and Restoration based on Residual Deep Learning and Persistent Homology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757" y="4234952"/>
            <a:ext cx="7385228" cy="2441779"/>
          </a:xfrm>
        </p:spPr>
        <p:txBody>
          <a:bodyPr>
            <a:noAutofit/>
          </a:bodyPr>
          <a:lstStyle/>
          <a:p>
            <a:pPr algn="l" rtl="0"/>
            <a:r>
              <a:rPr lang="en-US" sz="2400" dirty="0">
                <a:solidFill>
                  <a:schemeClr val="tx1"/>
                </a:solidFill>
              </a:rPr>
              <a:t>Students: 	Chen Ben-Porat, Dana Shpernat </a:t>
            </a:r>
          </a:p>
          <a:p>
            <a:pPr algn="l" rtl="0"/>
            <a:r>
              <a:rPr lang="en-US" sz="2400" dirty="0">
                <a:solidFill>
                  <a:schemeClr val="tx1"/>
                </a:solidFill>
              </a:rPr>
              <a:t>Supervisor: 	Eli Appleboim </a:t>
            </a:r>
          </a:p>
          <a:p>
            <a:pPr algn="l" rtl="0"/>
            <a:endParaRPr lang="he-IL" sz="1800" dirty="0">
              <a:solidFill>
                <a:schemeClr val="tx1"/>
              </a:solidFill>
            </a:endParaRPr>
          </a:p>
          <a:p>
            <a:pPr algn="l" rtl="0"/>
            <a:r>
              <a:rPr lang="en-US" sz="2000" dirty="0">
                <a:solidFill>
                  <a:schemeClr val="tx1"/>
                </a:solidFill>
                <a:cs typeface="+mj-cs"/>
              </a:rPr>
              <a:t>Context: 	Project A </a:t>
            </a:r>
          </a:p>
          <a:p>
            <a:pPr algn="l" rtl="0"/>
            <a:r>
              <a:rPr lang="en-US" sz="2000" dirty="0">
                <a:solidFill>
                  <a:schemeClr val="tx1"/>
                </a:solidFill>
                <a:cs typeface="+mj-cs"/>
              </a:rPr>
              <a:t>Semester:  	Spring,  2020</a:t>
            </a:r>
          </a:p>
          <a:p>
            <a:pPr algn="l" rtl="0"/>
            <a:r>
              <a:rPr lang="en-US" sz="2000" dirty="0">
                <a:solidFill>
                  <a:schemeClr val="tx1"/>
                </a:solidFill>
                <a:cs typeface="+mj-cs"/>
              </a:rPr>
              <a:t>Date:   		16/10/2020 </a:t>
            </a:r>
            <a:endParaRPr lang="he-IL" sz="2000" dirty="0">
              <a:solidFill>
                <a:schemeClr val="tx1"/>
              </a:solidFill>
              <a:cs typeface="+mj-cs"/>
            </a:endParaRPr>
          </a:p>
          <a:p>
            <a:pPr algn="l" rtl="0"/>
            <a:endParaRPr lang="en-US" sz="1200">
              <a:solidFill>
                <a:srgbClr val="002060"/>
              </a:solidFill>
            </a:endParaRPr>
          </a:p>
          <a:p>
            <a:pPr algn="l" rtl="0"/>
            <a:endParaRPr lang="en-US" sz="2400">
              <a:solidFill>
                <a:srgbClr val="002060"/>
              </a:solidFill>
            </a:endParaRPr>
          </a:p>
          <a:p>
            <a:pPr algn="l" rtl="0"/>
            <a:endParaRPr lang="en-US" sz="2400"/>
          </a:p>
          <a:p>
            <a:pPr algn="l" rtl="0"/>
            <a:endParaRPr lang="he-IL" sz="2400"/>
          </a:p>
          <a:p>
            <a:pPr algn="l" rtl="0"/>
            <a:endParaRPr lang="en-US" sz="2400"/>
          </a:p>
          <a:p>
            <a:pPr algn="l" rtl="0"/>
            <a:endParaRPr lang="en-US" sz="2400"/>
          </a:p>
          <a:p>
            <a:pPr algn="l" rtl="0"/>
            <a:endParaRPr lang="en-US" sz="2400"/>
          </a:p>
          <a:p>
            <a:pPr algn="l" rtl="0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95"/>
            <a:ext cx="9144000" cy="16311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14243" y="4107927"/>
            <a:ext cx="2687517" cy="2707962"/>
          </a:xfrm>
          <a:prstGeom prst="rect">
            <a:avLst/>
          </a:prstGeom>
          <a:solidFill>
            <a:srgbClr val="5353FF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06053F88-4A2F-471A-B715-D1EC5099C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333" y="4338707"/>
            <a:ext cx="2240379" cy="223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76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7502C1-8159-408B-AC39-E98BEAA7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Wavelet transform</a:t>
            </a:r>
            <a:endParaRPr lang="he-IL" b="1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57CA63C-1D0F-4DFC-8BB6-95794CF32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800" dirty="0"/>
              <a:t>A wavelet transform is a linear transformation in which the basis functions are scaled and shifted versions of one function, called the “mother wavelet”. </a:t>
            </a:r>
          </a:p>
          <a:p>
            <a:pPr algn="l" rtl="0"/>
            <a:r>
              <a:rPr lang="en-US" sz="2800" dirty="0"/>
              <a:t>In this project, the “mother wavelet” that has been chosen is biorthogonal 3.7.</a:t>
            </a:r>
            <a:endParaRPr lang="he-IL" sz="2800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76BFCA2-6A74-47F1-9FA8-AEB64296D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E6B30489-40C3-48CE-961D-F9E20877585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427" y="4528502"/>
            <a:ext cx="2811145" cy="201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3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4272F57-647B-4740-A042-2AD8261F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Wavelet transform</a:t>
            </a:r>
            <a:endParaRPr lang="he-IL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77" y="1284393"/>
            <a:ext cx="8025445" cy="5071957"/>
          </a:xfr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9C40856-A2DB-4CB6-B8A2-BD1D526E9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67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1156024"/>
            <a:ext cx="6858000" cy="1053776"/>
          </a:xfr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B201DED-A7B5-4DF8-9D57-437AFC907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B301617-5841-4925-B65F-54D3A5EC5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990600"/>
            <a:ext cx="914400" cy="91931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99D91C9-F3F2-4EC5-8B11-E6465B4DF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84" y="990600"/>
            <a:ext cx="919316" cy="919316"/>
          </a:xfrm>
          <a:prstGeom prst="rect">
            <a:avLst/>
          </a:prstGeom>
        </p:spPr>
      </p:pic>
      <p:sp>
        <p:nvSpPr>
          <p:cNvPr id="10" name="אליפסה 9">
            <a:extLst>
              <a:ext uri="{FF2B5EF4-FFF2-40B4-BE49-F238E27FC236}">
                <a16:creationId xmlns:a16="http://schemas.microsoft.com/office/drawing/2014/main" id="{9FB08C1F-2451-4B28-88F8-D3A69FCD713C}"/>
              </a:ext>
            </a:extLst>
          </p:cNvPr>
          <p:cNvSpPr/>
          <p:nvPr/>
        </p:nvSpPr>
        <p:spPr>
          <a:xfrm>
            <a:off x="3048000" y="838200"/>
            <a:ext cx="1524000" cy="1142999"/>
          </a:xfrm>
          <a:prstGeom prst="ellipse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מציין מיקום תוכן 2">
            <a:extLst>
              <a:ext uri="{FF2B5EF4-FFF2-40B4-BE49-F238E27FC236}">
                <a16:creationId xmlns:a16="http://schemas.microsoft.com/office/drawing/2014/main" id="{F697D942-D07C-4A3A-A2D2-CCBD2E71F4D4}"/>
              </a:ext>
            </a:extLst>
          </p:cNvPr>
          <p:cNvSpPr txBox="1">
            <a:spLocks/>
          </p:cNvSpPr>
          <p:nvPr/>
        </p:nvSpPr>
        <p:spPr>
          <a:xfrm>
            <a:off x="581639" y="3124200"/>
            <a:ext cx="7980721" cy="3144622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Edge detection layer – </a:t>
            </a:r>
          </a:p>
          <a:p>
            <a:r>
              <a:rPr lang="en-US" sz="2400" dirty="0"/>
              <a:t>a convolutional layer with four Sobel kernels as the non-trainable ﬁlters.</a:t>
            </a:r>
          </a:p>
          <a:p>
            <a:r>
              <a:rPr lang="en-US" sz="2400" dirty="0"/>
              <a:t>Sobel operator – computes the 2-D gradient of the image intensity in 4 main axes (horizontal, vertical, diagonal).</a:t>
            </a:r>
          </a:p>
          <a:p>
            <a:r>
              <a:rPr lang="en-US" sz="2400" dirty="0"/>
              <a:t>emphasizes regions with high spatial frequency.</a:t>
            </a:r>
          </a:p>
          <a:p>
            <a:r>
              <a:rPr lang="en-US" sz="2400" dirty="0"/>
              <a:t>Help maintain little changes in the original image.</a:t>
            </a:r>
          </a:p>
        </p:txBody>
      </p:sp>
    </p:spTree>
    <p:extLst>
      <p:ext uri="{BB962C8B-B14F-4D97-AF65-F5344CB8AC3E}">
        <p14:creationId xmlns:p14="http://schemas.microsoft.com/office/powerpoint/2010/main" val="390934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C7564A7-BEC8-4AA8-AB98-746C7F6DC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Sobel operator - example</a:t>
            </a:r>
            <a:endParaRPr lang="he-IL" b="1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8D1E4557-89D4-4A99-8AA2-FEE490AAB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C75C30AB-E086-4C1E-A99F-BD93D874F285}"/>
              </a:ext>
            </a:extLst>
          </p:cNvPr>
          <p:cNvGrpSpPr/>
          <p:nvPr/>
        </p:nvGrpSpPr>
        <p:grpSpPr>
          <a:xfrm>
            <a:off x="288022" y="1417638"/>
            <a:ext cx="8567955" cy="4876800"/>
            <a:chOff x="0" y="0"/>
            <a:chExt cx="4869720" cy="2408555"/>
          </a:xfrm>
        </p:grpSpPr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3C4E8650-DFA8-4BAB-9E06-F59A32263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8955" y="0"/>
              <a:ext cx="2310765" cy="2408555"/>
            </a:xfrm>
            <a:prstGeom prst="rect">
              <a:avLst/>
            </a:prstGeom>
          </p:spPr>
        </p:pic>
        <p:pic>
          <p:nvPicPr>
            <p:cNvPr id="7" name="תמונה 6">
              <a:extLst>
                <a:ext uri="{FF2B5EF4-FFF2-40B4-BE49-F238E27FC236}">
                  <a16:creationId xmlns:a16="http://schemas.microsoft.com/office/drawing/2014/main" id="{D785209A-A747-43D9-A86A-ED9AFB11A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06980" cy="2404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2870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43000"/>
            <a:ext cx="6858000" cy="10537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B301617-5841-4925-B65F-54D3A5EC5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990600"/>
            <a:ext cx="914400" cy="91931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99D91C9-F3F2-4EC5-8B11-E6465B4DF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84" y="990600"/>
            <a:ext cx="919316" cy="919316"/>
          </a:xfrm>
          <a:prstGeom prst="rect">
            <a:avLst/>
          </a:prstGeom>
        </p:spPr>
      </p:pic>
      <p:sp>
        <p:nvSpPr>
          <p:cNvPr id="8" name="אליפסה 9">
            <a:extLst>
              <a:ext uri="{FF2B5EF4-FFF2-40B4-BE49-F238E27FC236}">
                <a16:creationId xmlns:a16="http://schemas.microsoft.com/office/drawing/2014/main" id="{9FB08C1F-2451-4B28-88F8-D3A69FCD713C}"/>
              </a:ext>
            </a:extLst>
          </p:cNvPr>
          <p:cNvSpPr/>
          <p:nvPr/>
        </p:nvSpPr>
        <p:spPr>
          <a:xfrm>
            <a:off x="4581318" y="802560"/>
            <a:ext cx="1524000" cy="1142999"/>
          </a:xfrm>
          <a:prstGeom prst="ellipse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F697D942-D07C-4A3A-A2D2-CCBD2E71F4D4}"/>
              </a:ext>
            </a:extLst>
          </p:cNvPr>
          <p:cNvSpPr txBox="1">
            <a:spLocks/>
          </p:cNvSpPr>
          <p:nvPr/>
        </p:nvSpPr>
        <p:spPr>
          <a:xfrm>
            <a:off x="581639" y="3124200"/>
            <a:ext cx="7980721" cy="3144622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8 convolution layers – </a:t>
            </a:r>
          </a:p>
          <a:p>
            <a:r>
              <a:rPr lang="en-US" sz="2400" dirty="0"/>
              <a:t>Each layer contain convolution layer, batch normalization layer and ReLU activation function.</a:t>
            </a:r>
          </a:p>
          <a:p>
            <a:r>
              <a:rPr lang="en-US" sz="2400" dirty="0"/>
              <a:t>Residual connections between layers 6 and 2, 7 and 1, 8 and direct input.</a:t>
            </a:r>
          </a:p>
          <a:p>
            <a:r>
              <a:rPr lang="en-US" sz="2400" dirty="0"/>
              <a:t>Changing dilation rates. </a:t>
            </a:r>
          </a:p>
          <a:p>
            <a:r>
              <a:rPr lang="en-US" sz="2400" b="1" dirty="0"/>
              <a:t>Different objective functions </a:t>
            </a:r>
            <a:r>
              <a:rPr lang="en-US" sz="2400" dirty="0"/>
              <a:t>– MSE, Perceptual error, SSIM.</a:t>
            </a:r>
          </a:p>
        </p:txBody>
      </p:sp>
    </p:spTree>
    <p:extLst>
      <p:ext uri="{BB962C8B-B14F-4D97-AF65-F5344CB8AC3E}">
        <p14:creationId xmlns:p14="http://schemas.microsoft.com/office/powerpoint/2010/main" val="169469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56024"/>
            <a:ext cx="6858000" cy="10537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B301617-5841-4925-B65F-54D3A5EC5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990600"/>
            <a:ext cx="914400" cy="91931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99D91C9-F3F2-4EC5-8B11-E6465B4DF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84" y="990600"/>
            <a:ext cx="919316" cy="919316"/>
          </a:xfrm>
          <a:prstGeom prst="rect">
            <a:avLst/>
          </a:prstGeom>
        </p:spPr>
      </p:pic>
      <p:sp>
        <p:nvSpPr>
          <p:cNvPr id="8" name="אליפסה 9">
            <a:extLst>
              <a:ext uri="{FF2B5EF4-FFF2-40B4-BE49-F238E27FC236}">
                <a16:creationId xmlns:a16="http://schemas.microsoft.com/office/drawing/2014/main" id="{9FB08C1F-2451-4B28-88F8-D3A69FCD713C}"/>
              </a:ext>
            </a:extLst>
          </p:cNvPr>
          <p:cNvSpPr/>
          <p:nvPr/>
        </p:nvSpPr>
        <p:spPr>
          <a:xfrm>
            <a:off x="6172200" y="878758"/>
            <a:ext cx="1524000" cy="1142999"/>
          </a:xfrm>
          <a:prstGeom prst="ellipse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F697D942-D07C-4A3A-A2D2-CCBD2E71F4D4}"/>
              </a:ext>
            </a:extLst>
          </p:cNvPr>
          <p:cNvSpPr txBox="1">
            <a:spLocks/>
          </p:cNvSpPr>
          <p:nvPr/>
        </p:nvSpPr>
        <p:spPr>
          <a:xfrm>
            <a:off x="581639" y="3124200"/>
            <a:ext cx="7980721" cy="3144622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Inverse discrete wavelet transform – </a:t>
            </a:r>
          </a:p>
          <a:p>
            <a:r>
              <a:rPr lang="en-US" sz="2400" dirty="0"/>
              <a:t>Reconstruct the wanted image from the discrete wavelet coefficients.</a:t>
            </a:r>
          </a:p>
        </p:txBody>
      </p:sp>
    </p:spTree>
    <p:extLst>
      <p:ext uri="{BB962C8B-B14F-4D97-AF65-F5344CB8AC3E}">
        <p14:creationId xmlns:p14="http://schemas.microsoft.com/office/powerpoint/2010/main" val="4626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214D6D3-BC1A-40F4-8121-3079F9764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b="1" dirty="0"/>
              <a:t>Why did we choose this solution?</a:t>
            </a:r>
            <a:endParaRPr lang="he-IL" b="1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7FA9731-EDF2-41DD-BBA1-3CADD9A3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800" dirty="0"/>
              <a:t>The wavelet transform allows faster denoising, while retaining the important details.</a:t>
            </a:r>
            <a:br>
              <a:rPr lang="en-US" sz="2800" dirty="0"/>
            </a:br>
            <a:endParaRPr lang="en-US" sz="2800" dirty="0"/>
          </a:p>
          <a:p>
            <a:pPr algn="l" rtl="0"/>
            <a:r>
              <a:rPr lang="en-US" sz="2800" dirty="0"/>
              <a:t>The suggested network is inspired by an updated article (2019) with proved results.</a:t>
            </a:r>
            <a:br>
              <a:rPr lang="en-US" sz="2800" dirty="0"/>
            </a:br>
            <a:endParaRPr lang="en-US" sz="2800" dirty="0"/>
          </a:p>
          <a:p>
            <a:pPr algn="l" rtl="0"/>
            <a:r>
              <a:rPr lang="en-US" sz="2800" dirty="0"/>
              <a:t>All the different loss function were proved to be efficient in denoising images in previous studies. 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7F99330-5D84-4887-B87C-D444DFBA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59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4B2BA4F-E308-4797-899B-3BBA5907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Dataset</a:t>
            </a:r>
            <a:endParaRPr lang="he-IL" b="1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57A057B-A448-4DD9-B9FD-2CA6B8224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800" dirty="0"/>
              <a:t>904 images from a dataset of piglet’s CT scans.</a:t>
            </a:r>
            <a:br>
              <a:rPr lang="en-US" sz="2800" dirty="0"/>
            </a:br>
            <a:endParaRPr lang="en-US" sz="2800" dirty="0"/>
          </a:p>
          <a:p>
            <a:pPr algn="l" rtl="0"/>
            <a:r>
              <a:rPr lang="en-US" sz="2800" dirty="0"/>
              <a:t>Each image has two replicas – one is a normal-dose scan (100% radiation), and the other is low dose scan (5% radiation).</a:t>
            </a:r>
            <a:br>
              <a:rPr lang="en-US" sz="2800" dirty="0"/>
            </a:br>
            <a:endParaRPr lang="en-US" sz="2800" dirty="0"/>
          </a:p>
          <a:p>
            <a:pPr algn="l" rtl="0"/>
            <a:r>
              <a:rPr lang="en-US" sz="2800" dirty="0"/>
              <a:t>The dataset was divided to 80% training and 20% test.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A6EF859-A091-48F7-989D-EC680A1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1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b="1" dirty="0"/>
              <a:t>Results– MSE </a:t>
            </a:r>
            <a:endParaRPr lang="he-IL" b="1" dirty="0">
              <a:solidFill>
                <a:srgbClr val="002060"/>
              </a:solidFill>
            </a:endParaRPr>
          </a:p>
        </p:txBody>
      </p:sp>
      <p:pic>
        <p:nvPicPr>
          <p:cNvPr id="9" name="Picture 38" descr="תמונה שמכילה צבעוני, צילום, שונה, מזון&#10;&#10;התיאור נוצר באופן אוטומטי">
            <a:extLst>
              <a:ext uri="{FF2B5EF4-FFF2-40B4-BE49-F238E27FC236}">
                <a16:creationId xmlns:a16="http://schemas.microsoft.com/office/drawing/2014/main" id="{39C38091-8E57-426A-BC5A-D1D313E1C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813" b="2"/>
          <a:stretch/>
        </p:blipFill>
        <p:spPr>
          <a:xfrm>
            <a:off x="457200" y="1417638"/>
            <a:ext cx="8229600" cy="4525963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B01D9778-10B4-40FB-B4E4-44FA89A8663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23EC3C86-B497-4DC5-B63B-83F190D168AC}"/>
              </a:ext>
            </a:extLst>
          </p:cNvPr>
          <p:cNvSpPr txBox="1"/>
          <p:nvPr/>
        </p:nvSpPr>
        <p:spPr>
          <a:xfrm>
            <a:off x="685800" y="5965309"/>
            <a:ext cx="2362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/>
              <a:t>Noisy image</a:t>
            </a:r>
            <a:endParaRPr lang="he-IL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484C4BFC-3FD9-4FFB-8DFD-5A23821E6E1B}"/>
              </a:ext>
            </a:extLst>
          </p:cNvPr>
          <p:cNvSpPr txBox="1"/>
          <p:nvPr/>
        </p:nvSpPr>
        <p:spPr>
          <a:xfrm>
            <a:off x="3390900" y="5965309"/>
            <a:ext cx="2362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/>
              <a:t>Result image</a:t>
            </a:r>
            <a:endParaRPr lang="he-IL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1F52D856-0561-49D9-8463-FA2C00944014}"/>
              </a:ext>
            </a:extLst>
          </p:cNvPr>
          <p:cNvSpPr txBox="1"/>
          <p:nvPr/>
        </p:nvSpPr>
        <p:spPr>
          <a:xfrm>
            <a:off x="6248400" y="5965309"/>
            <a:ext cx="2362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/>
              <a:t>Clean image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5876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0A27482-EE3B-4FC2-B853-CC25BA580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– MSE (wavelet)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1C4ED120-AF79-4493-B603-DDAC759D742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417638"/>
            <a:ext cx="8229600" cy="4525962"/>
          </a:xfrm>
          <a:prstGeom prst="rect">
            <a:avLst/>
          </a:prstGeom>
          <a:noFill/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F8C067F-5FF2-4BEC-A2A8-A74111EF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61B8AAD-2051-440B-B98A-897410CD77BD}"/>
              </a:ext>
            </a:extLst>
          </p:cNvPr>
          <p:cNvSpPr txBox="1"/>
          <p:nvPr/>
        </p:nvSpPr>
        <p:spPr>
          <a:xfrm>
            <a:off x="685800" y="5965309"/>
            <a:ext cx="2362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/>
              <a:t>Noisy image</a:t>
            </a:r>
            <a:endParaRPr lang="he-IL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AE9A301-8D8F-481B-BA1B-59816E835155}"/>
              </a:ext>
            </a:extLst>
          </p:cNvPr>
          <p:cNvSpPr txBox="1"/>
          <p:nvPr/>
        </p:nvSpPr>
        <p:spPr>
          <a:xfrm>
            <a:off x="3390900" y="5965309"/>
            <a:ext cx="2362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/>
              <a:t>Result image</a:t>
            </a:r>
            <a:endParaRPr lang="he-IL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9E0E40FD-643B-47B1-B4D0-AA6E3F2E254D}"/>
              </a:ext>
            </a:extLst>
          </p:cNvPr>
          <p:cNvSpPr txBox="1"/>
          <p:nvPr/>
        </p:nvSpPr>
        <p:spPr>
          <a:xfrm>
            <a:off x="6248400" y="5965309"/>
            <a:ext cx="2362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/>
              <a:t>Clean image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43008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Presentation Outline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en-US" dirty="0"/>
          </a:p>
          <a:p>
            <a:pPr algn="l" rtl="0"/>
            <a:r>
              <a:rPr lang="en-US" dirty="0"/>
              <a:t>Our project’s goal</a:t>
            </a:r>
          </a:p>
          <a:p>
            <a:pPr algn="l" rtl="0"/>
            <a:r>
              <a:rPr lang="en-US" dirty="0"/>
              <a:t>Background</a:t>
            </a:r>
          </a:p>
          <a:p>
            <a:pPr algn="l" rtl="0"/>
            <a:r>
              <a:rPr lang="en-US" dirty="0"/>
              <a:t>Optional solutions</a:t>
            </a:r>
          </a:p>
          <a:p>
            <a:pPr algn="l" rtl="0"/>
            <a:r>
              <a:rPr lang="en-US" dirty="0"/>
              <a:t>Chosen solution</a:t>
            </a:r>
          </a:p>
          <a:p>
            <a:pPr algn="l" rtl="0"/>
            <a:r>
              <a:rPr lang="en-US" dirty="0"/>
              <a:t>Results </a:t>
            </a:r>
          </a:p>
          <a:p>
            <a:pPr algn="l" rtl="0"/>
            <a:r>
              <a:rPr lang="en-US" dirty="0"/>
              <a:t>Conclusions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17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A5F6533-C7BF-46DB-958C-6F7D766D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b="1" dirty="0"/>
              <a:t>Results – MSE + edge</a:t>
            </a:r>
            <a:endParaRPr lang="he-IL" b="1" dirty="0"/>
          </a:p>
        </p:txBody>
      </p:sp>
      <p:pic>
        <p:nvPicPr>
          <p:cNvPr id="5" name="Picture 39" descr="תמונה שמכילה צבעוני, שונה, מזון&#10;&#10;התיאור נוצר באופן אוטומטי">
            <a:extLst>
              <a:ext uri="{FF2B5EF4-FFF2-40B4-BE49-F238E27FC236}">
                <a16:creationId xmlns:a16="http://schemas.microsoft.com/office/drawing/2014/main" id="{6B491C3D-FB36-4BD1-BC68-C170B811EF0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/>
          <a:srcRect r="1813" b="2"/>
          <a:stretch/>
        </p:blipFill>
        <p:spPr>
          <a:xfrm>
            <a:off x="457200" y="1439912"/>
            <a:ext cx="8229600" cy="4525963"/>
          </a:xfrm>
          <a:prstGeom prst="rect">
            <a:avLst/>
          </a:prstGeom>
          <a:noFill/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54F76365-D7AF-4912-8516-910B8CED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B6BDE5A2-EC57-4C04-9BEB-0422A98854B5}"/>
              </a:ext>
            </a:extLst>
          </p:cNvPr>
          <p:cNvGrpSpPr/>
          <p:nvPr/>
        </p:nvGrpSpPr>
        <p:grpSpPr>
          <a:xfrm>
            <a:off x="685800" y="5965309"/>
            <a:ext cx="7924800" cy="369332"/>
            <a:chOff x="685800" y="5965309"/>
            <a:chExt cx="7924800" cy="369332"/>
          </a:xfrm>
        </p:grpSpPr>
        <p:sp>
          <p:nvSpPr>
            <p:cNvPr id="7" name="תיבת טקסט 6">
              <a:extLst>
                <a:ext uri="{FF2B5EF4-FFF2-40B4-BE49-F238E27FC236}">
                  <a16:creationId xmlns:a16="http://schemas.microsoft.com/office/drawing/2014/main" id="{4BBED544-F8CD-4406-8D55-45179D3FB358}"/>
                </a:ext>
              </a:extLst>
            </p:cNvPr>
            <p:cNvSpPr txBox="1"/>
            <p:nvPr/>
          </p:nvSpPr>
          <p:spPr>
            <a:xfrm>
              <a:off x="685800" y="5965309"/>
              <a:ext cx="23622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/>
                <a:t>Noisy image</a:t>
              </a:r>
              <a:endParaRPr lang="he-IL"/>
            </a:p>
          </p:txBody>
        </p:sp>
        <p:sp>
          <p:nvSpPr>
            <p:cNvPr id="9" name="תיבת טקסט 8">
              <a:extLst>
                <a:ext uri="{FF2B5EF4-FFF2-40B4-BE49-F238E27FC236}">
                  <a16:creationId xmlns:a16="http://schemas.microsoft.com/office/drawing/2014/main" id="{BA99E83A-F2DF-4D4D-89F9-D13203F78D5A}"/>
                </a:ext>
              </a:extLst>
            </p:cNvPr>
            <p:cNvSpPr txBox="1"/>
            <p:nvPr/>
          </p:nvSpPr>
          <p:spPr>
            <a:xfrm>
              <a:off x="3390900" y="5965309"/>
              <a:ext cx="23622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/>
                <a:t>Result image</a:t>
              </a:r>
              <a:endParaRPr lang="he-IL"/>
            </a:p>
          </p:txBody>
        </p:sp>
        <p:sp>
          <p:nvSpPr>
            <p:cNvPr id="11" name="תיבת טקסט 10">
              <a:extLst>
                <a:ext uri="{FF2B5EF4-FFF2-40B4-BE49-F238E27FC236}">
                  <a16:creationId xmlns:a16="http://schemas.microsoft.com/office/drawing/2014/main" id="{3171CEEA-DE3B-4AB7-8EB5-076A75DDA637}"/>
                </a:ext>
              </a:extLst>
            </p:cNvPr>
            <p:cNvSpPr txBox="1"/>
            <p:nvPr/>
          </p:nvSpPr>
          <p:spPr>
            <a:xfrm>
              <a:off x="6248400" y="5965309"/>
              <a:ext cx="23622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/>
                <a:t>Clean image</a:t>
              </a:r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563044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D32393D-54E5-4A57-AD83-D91782ED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b="1" dirty="0"/>
              <a:t>Results – </a:t>
            </a:r>
            <a:r>
              <a:rPr lang="en-US" b="1" dirty="0" err="1"/>
              <a:t>MSE+edge</a:t>
            </a:r>
            <a:r>
              <a:rPr lang="en-US" b="1" dirty="0"/>
              <a:t> (wavelet)</a:t>
            </a:r>
            <a:endParaRPr lang="he-IL" b="1" dirty="0"/>
          </a:p>
        </p:txBody>
      </p:sp>
      <p:pic>
        <p:nvPicPr>
          <p:cNvPr id="5" name="Picture 42">
            <a:extLst>
              <a:ext uri="{FF2B5EF4-FFF2-40B4-BE49-F238E27FC236}">
                <a16:creationId xmlns:a16="http://schemas.microsoft.com/office/drawing/2014/main" id="{455048B1-A561-410C-AA51-E52C8446EFD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028" y="1480177"/>
            <a:ext cx="8229600" cy="4485132"/>
          </a:xfrm>
          <a:prstGeom prst="rect">
            <a:avLst/>
          </a:prstGeom>
          <a:noFill/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8C4ACC81-8CF7-4508-8C14-75A3529A2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69353A61-8BB5-4222-BBBB-7CBBD90C4C7A}"/>
              </a:ext>
            </a:extLst>
          </p:cNvPr>
          <p:cNvGrpSpPr/>
          <p:nvPr/>
        </p:nvGrpSpPr>
        <p:grpSpPr>
          <a:xfrm>
            <a:off x="685800" y="5965309"/>
            <a:ext cx="7924800" cy="369332"/>
            <a:chOff x="685800" y="5965309"/>
            <a:chExt cx="7924800" cy="369332"/>
          </a:xfrm>
        </p:grpSpPr>
        <p:sp>
          <p:nvSpPr>
            <p:cNvPr id="7" name="תיבת טקסט 6">
              <a:extLst>
                <a:ext uri="{FF2B5EF4-FFF2-40B4-BE49-F238E27FC236}">
                  <a16:creationId xmlns:a16="http://schemas.microsoft.com/office/drawing/2014/main" id="{927AFCD7-F9E5-406C-82BB-87BD608551A1}"/>
                </a:ext>
              </a:extLst>
            </p:cNvPr>
            <p:cNvSpPr txBox="1"/>
            <p:nvPr/>
          </p:nvSpPr>
          <p:spPr>
            <a:xfrm>
              <a:off x="685800" y="5965309"/>
              <a:ext cx="23622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/>
                <a:t>Noisy image</a:t>
              </a:r>
              <a:endParaRPr lang="he-IL"/>
            </a:p>
          </p:txBody>
        </p:sp>
        <p:sp>
          <p:nvSpPr>
            <p:cNvPr id="8" name="תיבת טקסט 7">
              <a:extLst>
                <a:ext uri="{FF2B5EF4-FFF2-40B4-BE49-F238E27FC236}">
                  <a16:creationId xmlns:a16="http://schemas.microsoft.com/office/drawing/2014/main" id="{5172BCFB-280C-4899-8401-F2CF6B61FD62}"/>
                </a:ext>
              </a:extLst>
            </p:cNvPr>
            <p:cNvSpPr txBox="1"/>
            <p:nvPr/>
          </p:nvSpPr>
          <p:spPr>
            <a:xfrm>
              <a:off x="3390900" y="5965309"/>
              <a:ext cx="23622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/>
                <a:t>Result image</a:t>
              </a:r>
              <a:endParaRPr lang="he-IL"/>
            </a:p>
          </p:txBody>
        </p:sp>
        <p:sp>
          <p:nvSpPr>
            <p:cNvPr id="9" name="תיבת טקסט 8">
              <a:extLst>
                <a:ext uri="{FF2B5EF4-FFF2-40B4-BE49-F238E27FC236}">
                  <a16:creationId xmlns:a16="http://schemas.microsoft.com/office/drawing/2014/main" id="{DB516F05-C028-4F60-B714-84CBC853339F}"/>
                </a:ext>
              </a:extLst>
            </p:cNvPr>
            <p:cNvSpPr txBox="1"/>
            <p:nvPr/>
          </p:nvSpPr>
          <p:spPr>
            <a:xfrm>
              <a:off x="6248400" y="5965309"/>
              <a:ext cx="23622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/>
                <a:t>Clean image</a:t>
              </a:r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472287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04EAEAA-A602-4EE2-9845-72DC5C248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b="1" dirty="0"/>
              <a:t>MSE vs. </a:t>
            </a:r>
            <a:r>
              <a:rPr lang="en-US" b="1" dirty="0" err="1"/>
              <a:t>MSE+edge</a:t>
            </a:r>
            <a:endParaRPr lang="he-IL" b="1" dirty="0"/>
          </a:p>
        </p:txBody>
      </p:sp>
      <p:pic>
        <p:nvPicPr>
          <p:cNvPr id="5" name="Picture 50">
            <a:extLst>
              <a:ext uri="{FF2B5EF4-FFF2-40B4-BE49-F238E27FC236}">
                <a16:creationId xmlns:a16="http://schemas.microsoft.com/office/drawing/2014/main" id="{EF594718-4808-4F91-A55D-71734EEA9E5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8196" y="1470473"/>
            <a:ext cx="5587608" cy="4525963"/>
          </a:xfrm>
          <a:prstGeom prst="rect">
            <a:avLst/>
          </a:prstGeom>
          <a:noFill/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5B0C6F5-3D6F-4157-88D7-BE66464F2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5236DEE2-DE8B-4E91-8395-29244E2A8A5E}"/>
              </a:ext>
            </a:extLst>
          </p:cNvPr>
          <p:cNvSpPr txBox="1"/>
          <p:nvPr/>
        </p:nvSpPr>
        <p:spPr>
          <a:xfrm>
            <a:off x="1778196" y="5991727"/>
            <a:ext cx="27938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/>
              <a:t>MSE result</a:t>
            </a:r>
            <a:endParaRPr lang="he-IL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A2DC4C4A-0587-4962-82B5-07FE448F324D}"/>
              </a:ext>
            </a:extLst>
          </p:cNvPr>
          <p:cNvSpPr txBox="1"/>
          <p:nvPr/>
        </p:nvSpPr>
        <p:spPr>
          <a:xfrm>
            <a:off x="4572000" y="5987018"/>
            <a:ext cx="27938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err="1"/>
              <a:t>MSE+edge</a:t>
            </a:r>
            <a:r>
              <a:rPr lang="en-US"/>
              <a:t> result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6615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0DF35AE-7945-47EB-9C6E-63C43BFB4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b="1" dirty="0"/>
              <a:t>Results – </a:t>
            </a:r>
            <a:r>
              <a:rPr lang="en-US" b="1" dirty="0" err="1"/>
              <a:t>SSIM+edge</a:t>
            </a:r>
            <a:endParaRPr lang="he-IL" b="1" dirty="0"/>
          </a:p>
        </p:txBody>
      </p:sp>
      <p:pic>
        <p:nvPicPr>
          <p:cNvPr id="5" name="Picture 25">
            <a:extLst>
              <a:ext uri="{FF2B5EF4-FFF2-40B4-BE49-F238E27FC236}">
                <a16:creationId xmlns:a16="http://schemas.microsoft.com/office/drawing/2014/main" id="{76DAE6E3-07FD-4D31-87A7-5DC2A9FE823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24000"/>
            <a:ext cx="8229600" cy="4443982"/>
          </a:xfrm>
          <a:prstGeom prst="rect">
            <a:avLst/>
          </a:prstGeom>
          <a:noFill/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341C80D-69DB-4350-BA54-D3B677BF4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F7F3862A-8DAB-480A-B59F-1F700478B2FE}"/>
              </a:ext>
            </a:extLst>
          </p:cNvPr>
          <p:cNvGrpSpPr/>
          <p:nvPr/>
        </p:nvGrpSpPr>
        <p:grpSpPr>
          <a:xfrm>
            <a:off x="685800" y="5965309"/>
            <a:ext cx="7924800" cy="369332"/>
            <a:chOff x="685800" y="5965309"/>
            <a:chExt cx="7924800" cy="369332"/>
          </a:xfrm>
        </p:grpSpPr>
        <p:sp>
          <p:nvSpPr>
            <p:cNvPr id="7" name="תיבת טקסט 6">
              <a:extLst>
                <a:ext uri="{FF2B5EF4-FFF2-40B4-BE49-F238E27FC236}">
                  <a16:creationId xmlns:a16="http://schemas.microsoft.com/office/drawing/2014/main" id="{5310F861-043C-4BF8-84FA-1C4830E8C9A9}"/>
                </a:ext>
              </a:extLst>
            </p:cNvPr>
            <p:cNvSpPr txBox="1"/>
            <p:nvPr/>
          </p:nvSpPr>
          <p:spPr>
            <a:xfrm>
              <a:off x="685800" y="5965309"/>
              <a:ext cx="23622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/>
                <a:t>Noisy image</a:t>
              </a:r>
              <a:endParaRPr lang="he-IL"/>
            </a:p>
          </p:txBody>
        </p:sp>
        <p:sp>
          <p:nvSpPr>
            <p:cNvPr id="8" name="תיבת טקסט 7">
              <a:extLst>
                <a:ext uri="{FF2B5EF4-FFF2-40B4-BE49-F238E27FC236}">
                  <a16:creationId xmlns:a16="http://schemas.microsoft.com/office/drawing/2014/main" id="{E3CAA7C3-D17B-4631-9948-635E07582EAF}"/>
                </a:ext>
              </a:extLst>
            </p:cNvPr>
            <p:cNvSpPr txBox="1"/>
            <p:nvPr/>
          </p:nvSpPr>
          <p:spPr>
            <a:xfrm>
              <a:off x="3390900" y="5965309"/>
              <a:ext cx="23622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/>
                <a:t>Result image</a:t>
              </a:r>
              <a:endParaRPr lang="he-IL"/>
            </a:p>
          </p:txBody>
        </p:sp>
        <p:sp>
          <p:nvSpPr>
            <p:cNvPr id="9" name="תיבת טקסט 8">
              <a:extLst>
                <a:ext uri="{FF2B5EF4-FFF2-40B4-BE49-F238E27FC236}">
                  <a16:creationId xmlns:a16="http://schemas.microsoft.com/office/drawing/2014/main" id="{0826AE2B-E694-48D2-9FE0-56EF70227712}"/>
                </a:ext>
              </a:extLst>
            </p:cNvPr>
            <p:cNvSpPr txBox="1"/>
            <p:nvPr/>
          </p:nvSpPr>
          <p:spPr>
            <a:xfrm>
              <a:off x="6248400" y="5965309"/>
              <a:ext cx="23622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/>
                <a:t>Clean image</a:t>
              </a:r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515221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2E99EB3-7908-4C4C-A96A-BF903D781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b="1" dirty="0"/>
              <a:t>Results – </a:t>
            </a:r>
            <a:r>
              <a:rPr lang="en-US" b="1" dirty="0" err="1"/>
              <a:t>SSIM+edge</a:t>
            </a:r>
            <a:r>
              <a:rPr lang="en-US" b="1" dirty="0"/>
              <a:t> (wavelet)</a:t>
            </a:r>
            <a:endParaRPr lang="he-IL" b="1" dirty="0"/>
          </a:p>
        </p:txBody>
      </p:sp>
      <p:pic>
        <p:nvPicPr>
          <p:cNvPr id="5" name="Picture 44">
            <a:extLst>
              <a:ext uri="{FF2B5EF4-FFF2-40B4-BE49-F238E27FC236}">
                <a16:creationId xmlns:a16="http://schemas.microsoft.com/office/drawing/2014/main" id="{C100E439-11C7-4020-B170-2753A6A8813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58468"/>
            <a:ext cx="8229600" cy="4485132"/>
          </a:xfrm>
          <a:prstGeom prst="rect">
            <a:avLst/>
          </a:prstGeom>
          <a:noFill/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CDDD060-B473-4A6C-AB9F-60CD64BCF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2BD51079-518E-47C4-81BF-9197060A21E0}"/>
              </a:ext>
            </a:extLst>
          </p:cNvPr>
          <p:cNvGrpSpPr/>
          <p:nvPr/>
        </p:nvGrpSpPr>
        <p:grpSpPr>
          <a:xfrm>
            <a:off x="685800" y="5965309"/>
            <a:ext cx="7924800" cy="369332"/>
            <a:chOff x="685800" y="5965309"/>
            <a:chExt cx="7924800" cy="369332"/>
          </a:xfrm>
        </p:grpSpPr>
        <p:sp>
          <p:nvSpPr>
            <p:cNvPr id="7" name="תיבת טקסט 6">
              <a:extLst>
                <a:ext uri="{FF2B5EF4-FFF2-40B4-BE49-F238E27FC236}">
                  <a16:creationId xmlns:a16="http://schemas.microsoft.com/office/drawing/2014/main" id="{72B70D0E-C69E-4742-ABB0-032D1C92B025}"/>
                </a:ext>
              </a:extLst>
            </p:cNvPr>
            <p:cNvSpPr txBox="1"/>
            <p:nvPr/>
          </p:nvSpPr>
          <p:spPr>
            <a:xfrm>
              <a:off x="685800" y="5965309"/>
              <a:ext cx="23622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/>
                <a:t>Noisy image</a:t>
              </a:r>
              <a:endParaRPr lang="he-IL"/>
            </a:p>
          </p:txBody>
        </p:sp>
        <p:sp>
          <p:nvSpPr>
            <p:cNvPr id="8" name="תיבת טקסט 7">
              <a:extLst>
                <a:ext uri="{FF2B5EF4-FFF2-40B4-BE49-F238E27FC236}">
                  <a16:creationId xmlns:a16="http://schemas.microsoft.com/office/drawing/2014/main" id="{FD36B377-621D-47AD-92A6-782A5E029D64}"/>
                </a:ext>
              </a:extLst>
            </p:cNvPr>
            <p:cNvSpPr txBox="1"/>
            <p:nvPr/>
          </p:nvSpPr>
          <p:spPr>
            <a:xfrm>
              <a:off x="3390900" y="5965309"/>
              <a:ext cx="23622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/>
                <a:t>Result image</a:t>
              </a:r>
              <a:endParaRPr lang="he-IL"/>
            </a:p>
          </p:txBody>
        </p:sp>
        <p:sp>
          <p:nvSpPr>
            <p:cNvPr id="9" name="תיבת טקסט 8">
              <a:extLst>
                <a:ext uri="{FF2B5EF4-FFF2-40B4-BE49-F238E27FC236}">
                  <a16:creationId xmlns:a16="http://schemas.microsoft.com/office/drawing/2014/main" id="{B3D649AD-2E36-46CF-8097-DA40B3920DA5}"/>
                </a:ext>
              </a:extLst>
            </p:cNvPr>
            <p:cNvSpPr txBox="1"/>
            <p:nvPr/>
          </p:nvSpPr>
          <p:spPr>
            <a:xfrm>
              <a:off x="6248400" y="5965309"/>
              <a:ext cx="23622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/>
                <a:t>Clean image</a:t>
              </a:r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679414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36DC90D-FE86-44D5-852A-4FE160BF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MSE+edge</a:t>
            </a:r>
            <a:r>
              <a:rPr lang="en-US" b="1" dirty="0"/>
              <a:t>  vs. </a:t>
            </a:r>
            <a:r>
              <a:rPr lang="en-US" b="1" dirty="0" err="1"/>
              <a:t>SSIM+edge</a:t>
            </a:r>
            <a:endParaRPr lang="he-IL" b="1" dirty="0"/>
          </a:p>
        </p:txBody>
      </p:sp>
      <p:pic>
        <p:nvPicPr>
          <p:cNvPr id="5" name="Picture 43">
            <a:extLst>
              <a:ext uri="{FF2B5EF4-FFF2-40B4-BE49-F238E27FC236}">
                <a16:creationId xmlns:a16="http://schemas.microsoft.com/office/drawing/2014/main" id="{5AD9FFA3-46BD-4357-AD6E-D65199A50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3492" y="1417638"/>
            <a:ext cx="5677016" cy="4609197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5AAAFD3-DA08-4759-B509-59C964F61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667EFC4-1CB4-4635-857C-6046F1B765EA}"/>
              </a:ext>
            </a:extLst>
          </p:cNvPr>
          <p:cNvSpPr txBox="1"/>
          <p:nvPr/>
        </p:nvSpPr>
        <p:spPr>
          <a:xfrm>
            <a:off x="1778196" y="5991727"/>
            <a:ext cx="27938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err="1"/>
              <a:t>MSE+edge</a:t>
            </a:r>
            <a:r>
              <a:rPr lang="en-US"/>
              <a:t> result</a:t>
            </a:r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6C4FCBDA-C1D0-4288-BF4C-680B67AF29D0}"/>
              </a:ext>
            </a:extLst>
          </p:cNvPr>
          <p:cNvSpPr txBox="1"/>
          <p:nvPr/>
        </p:nvSpPr>
        <p:spPr>
          <a:xfrm>
            <a:off x="4572000" y="5987018"/>
            <a:ext cx="27938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err="1"/>
              <a:t>SSIM+edge</a:t>
            </a:r>
            <a:r>
              <a:rPr lang="en-US"/>
              <a:t> result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4178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2101DC5-6D27-4F31-9879-78F1833E5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b="1" dirty="0"/>
              <a:t>Results – </a:t>
            </a:r>
            <a:r>
              <a:rPr lang="en-US" b="1" dirty="0" err="1"/>
              <a:t>Perceptual+edge</a:t>
            </a:r>
            <a:endParaRPr lang="he-IL" b="1" dirty="0"/>
          </a:p>
        </p:txBody>
      </p:sp>
      <p:pic>
        <p:nvPicPr>
          <p:cNvPr id="5" name="Picture 48">
            <a:extLst>
              <a:ext uri="{FF2B5EF4-FFF2-40B4-BE49-F238E27FC236}">
                <a16:creationId xmlns:a16="http://schemas.microsoft.com/office/drawing/2014/main" id="{D2B21949-B11C-4A56-9E32-FFECBC7375E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04266"/>
            <a:ext cx="8229600" cy="4464560"/>
          </a:xfrm>
          <a:prstGeom prst="rect">
            <a:avLst/>
          </a:prstGeom>
          <a:noFill/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A4D042C-D8AA-461D-B2CD-EA63BF83B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34CE74B4-18E7-4B9E-8C98-97EEEAAFFFA4}"/>
              </a:ext>
            </a:extLst>
          </p:cNvPr>
          <p:cNvGrpSpPr/>
          <p:nvPr/>
        </p:nvGrpSpPr>
        <p:grpSpPr>
          <a:xfrm>
            <a:off x="685800" y="5965309"/>
            <a:ext cx="7924800" cy="369332"/>
            <a:chOff x="685800" y="5965309"/>
            <a:chExt cx="7924800" cy="369332"/>
          </a:xfrm>
        </p:grpSpPr>
        <p:sp>
          <p:nvSpPr>
            <p:cNvPr id="7" name="תיבת טקסט 6">
              <a:extLst>
                <a:ext uri="{FF2B5EF4-FFF2-40B4-BE49-F238E27FC236}">
                  <a16:creationId xmlns:a16="http://schemas.microsoft.com/office/drawing/2014/main" id="{F1D6E513-2533-411F-BEDA-1E2A8C227B69}"/>
                </a:ext>
              </a:extLst>
            </p:cNvPr>
            <p:cNvSpPr txBox="1"/>
            <p:nvPr/>
          </p:nvSpPr>
          <p:spPr>
            <a:xfrm>
              <a:off x="685800" y="5965309"/>
              <a:ext cx="23622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/>
                <a:t>Noisy image</a:t>
              </a:r>
              <a:endParaRPr lang="he-IL"/>
            </a:p>
          </p:txBody>
        </p:sp>
        <p:sp>
          <p:nvSpPr>
            <p:cNvPr id="8" name="תיבת טקסט 7">
              <a:extLst>
                <a:ext uri="{FF2B5EF4-FFF2-40B4-BE49-F238E27FC236}">
                  <a16:creationId xmlns:a16="http://schemas.microsoft.com/office/drawing/2014/main" id="{686AF62D-7247-4B18-A326-CFFE36D985C4}"/>
                </a:ext>
              </a:extLst>
            </p:cNvPr>
            <p:cNvSpPr txBox="1"/>
            <p:nvPr/>
          </p:nvSpPr>
          <p:spPr>
            <a:xfrm>
              <a:off x="3390900" y="5965309"/>
              <a:ext cx="23622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/>
                <a:t>Result image</a:t>
              </a:r>
              <a:endParaRPr lang="he-IL"/>
            </a:p>
          </p:txBody>
        </p:sp>
        <p:sp>
          <p:nvSpPr>
            <p:cNvPr id="9" name="תיבת טקסט 8">
              <a:extLst>
                <a:ext uri="{FF2B5EF4-FFF2-40B4-BE49-F238E27FC236}">
                  <a16:creationId xmlns:a16="http://schemas.microsoft.com/office/drawing/2014/main" id="{B740A15F-7AFC-439E-82A0-D783267BEFBE}"/>
                </a:ext>
              </a:extLst>
            </p:cNvPr>
            <p:cNvSpPr txBox="1"/>
            <p:nvPr/>
          </p:nvSpPr>
          <p:spPr>
            <a:xfrm>
              <a:off x="6248400" y="5965309"/>
              <a:ext cx="23622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/>
                <a:t>Clean image</a:t>
              </a:r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696589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FD83F19-9D20-4CD8-8BA9-04F205691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b="1" dirty="0" err="1"/>
              <a:t>MSE+edge</a:t>
            </a:r>
            <a:r>
              <a:rPr lang="en-US" b="1" dirty="0"/>
              <a:t> vs. </a:t>
            </a:r>
            <a:r>
              <a:rPr lang="en-US" b="1" dirty="0" err="1"/>
              <a:t>Perceptual+edge</a:t>
            </a:r>
            <a:endParaRPr lang="he-IL" b="1" dirty="0"/>
          </a:p>
        </p:txBody>
      </p:sp>
      <p:pic>
        <p:nvPicPr>
          <p:cNvPr id="5" name="Picture 49">
            <a:extLst>
              <a:ext uri="{FF2B5EF4-FFF2-40B4-BE49-F238E27FC236}">
                <a16:creationId xmlns:a16="http://schemas.microsoft.com/office/drawing/2014/main" id="{F019AAC0-E56A-4798-9B9B-30F3BEE9975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6791" y="1417638"/>
            <a:ext cx="5570417" cy="4525963"/>
          </a:xfrm>
          <a:prstGeom prst="rect">
            <a:avLst/>
          </a:prstGeom>
          <a:noFill/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92795EC-A6AB-48C7-861A-47D61794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AF1472C5-87E8-4C19-886E-087AEEA989D9}"/>
              </a:ext>
            </a:extLst>
          </p:cNvPr>
          <p:cNvSpPr txBox="1"/>
          <p:nvPr/>
        </p:nvSpPr>
        <p:spPr>
          <a:xfrm>
            <a:off x="1778196" y="5991727"/>
            <a:ext cx="27938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err="1"/>
              <a:t>MSE+edge</a:t>
            </a:r>
            <a:r>
              <a:rPr lang="en-US"/>
              <a:t> result</a:t>
            </a:r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B16CBE58-661C-412C-AB51-A442D62BF0D8}"/>
              </a:ext>
            </a:extLst>
          </p:cNvPr>
          <p:cNvSpPr txBox="1"/>
          <p:nvPr/>
        </p:nvSpPr>
        <p:spPr>
          <a:xfrm>
            <a:off x="4572000" y="5987018"/>
            <a:ext cx="27938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err="1"/>
              <a:t>Perceptual+edge</a:t>
            </a:r>
            <a:r>
              <a:rPr lang="en-US"/>
              <a:t> result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5998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B46A01F-817F-43D8-9AAC-B8E92E41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Results – </a:t>
            </a:r>
            <a:r>
              <a:rPr lang="en-US" b="1" dirty="0" err="1"/>
              <a:t>Perceptual+edge</a:t>
            </a:r>
            <a:r>
              <a:rPr lang="en-US" b="1" dirty="0"/>
              <a:t> (wavelet)</a:t>
            </a:r>
          </a:p>
        </p:txBody>
      </p:sp>
      <p:pic>
        <p:nvPicPr>
          <p:cNvPr id="5" name="Picture 55" descr="תמונה שמכילה צבעוני&#10;&#10;התיאור נוצר באופן אוטומטי">
            <a:extLst>
              <a:ext uri="{FF2B5EF4-FFF2-40B4-BE49-F238E27FC236}">
                <a16:creationId xmlns:a16="http://schemas.microsoft.com/office/drawing/2014/main" id="{E376EF8E-17AB-43A0-919D-CA6B0803ABC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1357"/>
          <a:stretch/>
        </p:blipFill>
        <p:spPr>
          <a:xfrm>
            <a:off x="457200" y="1417638"/>
            <a:ext cx="8229600" cy="4525963"/>
          </a:xfrm>
          <a:prstGeom prst="rect">
            <a:avLst/>
          </a:prstGeom>
          <a:noFill/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196F9F0-2D33-4E8E-ADCA-B74312B76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647FAB7F-66BE-4620-BDA0-D9FDA2E06651}"/>
              </a:ext>
            </a:extLst>
          </p:cNvPr>
          <p:cNvGrpSpPr/>
          <p:nvPr/>
        </p:nvGrpSpPr>
        <p:grpSpPr>
          <a:xfrm>
            <a:off x="685800" y="5965309"/>
            <a:ext cx="7924800" cy="369332"/>
            <a:chOff x="685800" y="5965309"/>
            <a:chExt cx="7924800" cy="369332"/>
          </a:xfrm>
        </p:grpSpPr>
        <p:sp>
          <p:nvSpPr>
            <p:cNvPr id="8" name="תיבת טקסט 7">
              <a:extLst>
                <a:ext uri="{FF2B5EF4-FFF2-40B4-BE49-F238E27FC236}">
                  <a16:creationId xmlns:a16="http://schemas.microsoft.com/office/drawing/2014/main" id="{43BC565A-D0D2-4BB2-86F5-43A2449A166E}"/>
                </a:ext>
              </a:extLst>
            </p:cNvPr>
            <p:cNvSpPr txBox="1"/>
            <p:nvPr/>
          </p:nvSpPr>
          <p:spPr>
            <a:xfrm>
              <a:off x="685800" y="5965309"/>
              <a:ext cx="23622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/>
                <a:t>Noisy image</a:t>
              </a:r>
              <a:endParaRPr lang="he-IL"/>
            </a:p>
          </p:txBody>
        </p:sp>
        <p:sp>
          <p:nvSpPr>
            <p:cNvPr id="9" name="תיבת טקסט 8">
              <a:extLst>
                <a:ext uri="{FF2B5EF4-FFF2-40B4-BE49-F238E27FC236}">
                  <a16:creationId xmlns:a16="http://schemas.microsoft.com/office/drawing/2014/main" id="{371D1257-D028-4E21-B8D4-FA3753AA44BF}"/>
                </a:ext>
              </a:extLst>
            </p:cNvPr>
            <p:cNvSpPr txBox="1"/>
            <p:nvPr/>
          </p:nvSpPr>
          <p:spPr>
            <a:xfrm>
              <a:off x="3390900" y="5965309"/>
              <a:ext cx="23622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/>
                <a:t>Result image</a:t>
              </a:r>
              <a:endParaRPr lang="he-IL"/>
            </a:p>
          </p:txBody>
        </p:sp>
        <p:sp>
          <p:nvSpPr>
            <p:cNvPr id="11" name="תיבת טקסט 10">
              <a:extLst>
                <a:ext uri="{FF2B5EF4-FFF2-40B4-BE49-F238E27FC236}">
                  <a16:creationId xmlns:a16="http://schemas.microsoft.com/office/drawing/2014/main" id="{FE9D92DE-AC1B-46DC-99B1-1BD1F214F9F0}"/>
                </a:ext>
              </a:extLst>
            </p:cNvPr>
            <p:cNvSpPr txBox="1"/>
            <p:nvPr/>
          </p:nvSpPr>
          <p:spPr>
            <a:xfrm>
              <a:off x="6248400" y="5965309"/>
              <a:ext cx="23622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/>
                <a:t>Clean image</a:t>
              </a:r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625936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F600D08-FAD3-4B34-939B-4320F8C5A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dirty="0"/>
              <a:t>Results – </a:t>
            </a:r>
            <a:br>
              <a:rPr lang="en-US" sz="3700" b="1" dirty="0"/>
            </a:br>
            <a:r>
              <a:rPr lang="en-US" sz="3700" b="1" dirty="0"/>
              <a:t>Perceptual(70%) + MSE(30%) + edge</a:t>
            </a:r>
            <a:endParaRPr lang="he-IL" sz="3700" b="1" dirty="0"/>
          </a:p>
        </p:txBody>
      </p:sp>
      <p:pic>
        <p:nvPicPr>
          <p:cNvPr id="9" name="Picture 56">
            <a:extLst>
              <a:ext uri="{FF2B5EF4-FFF2-40B4-BE49-F238E27FC236}">
                <a16:creationId xmlns:a16="http://schemas.microsoft.com/office/drawing/2014/main" id="{BEBC22FD-8DAF-452C-996F-FC785488409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1357"/>
          <a:stretch/>
        </p:blipFill>
        <p:spPr>
          <a:xfrm>
            <a:off x="457200" y="1424672"/>
            <a:ext cx="8229600" cy="4525963"/>
          </a:xfrm>
          <a:prstGeom prst="rect">
            <a:avLst/>
          </a:prstGeom>
          <a:noFill/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823AC3B-BDE5-4BBC-8B0C-F2806E8E0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5AE27AC4-01ED-48AD-AFB6-F068EE9A85D1}"/>
              </a:ext>
            </a:extLst>
          </p:cNvPr>
          <p:cNvGrpSpPr/>
          <p:nvPr/>
        </p:nvGrpSpPr>
        <p:grpSpPr>
          <a:xfrm>
            <a:off x="685800" y="5965309"/>
            <a:ext cx="7924800" cy="369332"/>
            <a:chOff x="685800" y="5965309"/>
            <a:chExt cx="7924800" cy="369332"/>
          </a:xfrm>
        </p:grpSpPr>
        <p:sp>
          <p:nvSpPr>
            <p:cNvPr id="11" name="תיבת טקסט 10">
              <a:extLst>
                <a:ext uri="{FF2B5EF4-FFF2-40B4-BE49-F238E27FC236}">
                  <a16:creationId xmlns:a16="http://schemas.microsoft.com/office/drawing/2014/main" id="{31E941CF-2A90-4CA5-B289-0678EB99F295}"/>
                </a:ext>
              </a:extLst>
            </p:cNvPr>
            <p:cNvSpPr txBox="1"/>
            <p:nvPr/>
          </p:nvSpPr>
          <p:spPr>
            <a:xfrm>
              <a:off x="685800" y="5965309"/>
              <a:ext cx="23622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/>
                <a:t>Noisy image</a:t>
              </a:r>
              <a:endParaRPr lang="he-IL"/>
            </a:p>
          </p:txBody>
        </p:sp>
        <p:sp>
          <p:nvSpPr>
            <p:cNvPr id="12" name="תיבת טקסט 11">
              <a:extLst>
                <a:ext uri="{FF2B5EF4-FFF2-40B4-BE49-F238E27FC236}">
                  <a16:creationId xmlns:a16="http://schemas.microsoft.com/office/drawing/2014/main" id="{9841E1F4-A662-4BB9-A999-237664467003}"/>
                </a:ext>
              </a:extLst>
            </p:cNvPr>
            <p:cNvSpPr txBox="1"/>
            <p:nvPr/>
          </p:nvSpPr>
          <p:spPr>
            <a:xfrm>
              <a:off x="3390900" y="5965309"/>
              <a:ext cx="23622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/>
                <a:t>Result image</a:t>
              </a:r>
              <a:endParaRPr lang="he-IL"/>
            </a:p>
          </p:txBody>
        </p:sp>
        <p:sp>
          <p:nvSpPr>
            <p:cNvPr id="13" name="תיבת טקסט 12">
              <a:extLst>
                <a:ext uri="{FF2B5EF4-FFF2-40B4-BE49-F238E27FC236}">
                  <a16:creationId xmlns:a16="http://schemas.microsoft.com/office/drawing/2014/main" id="{AAABF1EF-9FA4-405C-AE40-66B1896B7B84}"/>
                </a:ext>
              </a:extLst>
            </p:cNvPr>
            <p:cNvSpPr txBox="1"/>
            <p:nvPr/>
          </p:nvSpPr>
          <p:spPr>
            <a:xfrm>
              <a:off x="6248400" y="5965309"/>
              <a:ext cx="23622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/>
                <a:t>Clean image</a:t>
              </a:r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561130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Goal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Denoising low-dose CT images in order to make them informative for medical usage and allow accurate diagnosis.</a:t>
            </a:r>
          </a:p>
          <a:p>
            <a:pPr marL="0" indent="0" algn="l" rtl="0">
              <a:buNone/>
            </a:pPr>
            <a:endParaRPr lang="en-US" dirty="0"/>
          </a:p>
          <a:p>
            <a:pPr algn="l" rtl="0"/>
            <a:r>
              <a:rPr lang="en-US" dirty="0"/>
              <a:t>The denoising method need to maintain all the details and edges of the image, and at the same time to be relatively quick and simple.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7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DD6B6A3-B50E-4102-9DA0-A5EC4F198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Perceptual vs. </a:t>
            </a:r>
            <a:r>
              <a:rPr lang="en-US" b="1" dirty="0" err="1"/>
              <a:t>Perceptual+MSE</a:t>
            </a:r>
            <a:endParaRPr lang="en-US" b="1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4E169A-2F21-489A-8655-064A0FCB2F2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842" y="1453980"/>
            <a:ext cx="5622315" cy="4525963"/>
          </a:xfrm>
          <a:prstGeom prst="rect">
            <a:avLst/>
          </a:prstGeom>
          <a:noFill/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75FD620-EF0F-46D1-8487-998CA0AEC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1C8028C-E048-430F-9296-566FC2331F11}"/>
              </a:ext>
            </a:extLst>
          </p:cNvPr>
          <p:cNvSpPr txBox="1"/>
          <p:nvPr/>
        </p:nvSpPr>
        <p:spPr>
          <a:xfrm>
            <a:off x="1778196" y="5991727"/>
            <a:ext cx="279380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err="1"/>
              <a:t>Perceptual+MSE+edge</a:t>
            </a:r>
            <a:r>
              <a:rPr lang="en-US"/>
              <a:t> result</a:t>
            </a:r>
            <a:endParaRPr lang="he-IL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FE0DED9-0A5D-4179-95D2-BEF607595F59}"/>
              </a:ext>
            </a:extLst>
          </p:cNvPr>
          <p:cNvSpPr txBox="1"/>
          <p:nvPr/>
        </p:nvSpPr>
        <p:spPr>
          <a:xfrm>
            <a:off x="4572000" y="5987018"/>
            <a:ext cx="27938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err="1"/>
              <a:t>Perceptual+edge</a:t>
            </a:r>
            <a:r>
              <a:rPr lang="en-US"/>
              <a:t> result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85042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ADFD0A8-9BBC-4CF3-83FD-02551174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dirty="0"/>
              <a:t>Results (wavelet) – </a:t>
            </a:r>
            <a:br>
              <a:rPr lang="en-US" sz="3700" b="1" dirty="0"/>
            </a:br>
            <a:r>
              <a:rPr lang="en-US" sz="3700" b="1" dirty="0"/>
              <a:t>Perceptual(70%) + MSE(30%) + edge</a:t>
            </a:r>
            <a:endParaRPr lang="he-IL" sz="3700" b="1" dirty="0"/>
          </a:p>
        </p:txBody>
      </p:sp>
      <p:pic>
        <p:nvPicPr>
          <p:cNvPr id="5" name="Picture 57" descr="תמונה שמכילה צבעוני, שונה, מזון&#10;&#10;התיאור נוצר באופן אוטומטי">
            <a:extLst>
              <a:ext uri="{FF2B5EF4-FFF2-40B4-BE49-F238E27FC236}">
                <a16:creationId xmlns:a16="http://schemas.microsoft.com/office/drawing/2014/main" id="{2692399B-8DF2-4064-86EF-E548A437F36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31045"/>
            <a:ext cx="8229600" cy="4423410"/>
          </a:xfrm>
          <a:prstGeom prst="rect">
            <a:avLst/>
          </a:prstGeom>
          <a:noFill/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85E0FE4-0D87-4BD2-8845-1174067BF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07D1C218-2E2D-4B1C-8946-8EC0C825C30E}"/>
              </a:ext>
            </a:extLst>
          </p:cNvPr>
          <p:cNvGrpSpPr/>
          <p:nvPr/>
        </p:nvGrpSpPr>
        <p:grpSpPr>
          <a:xfrm>
            <a:off x="685800" y="5965309"/>
            <a:ext cx="7924800" cy="369332"/>
            <a:chOff x="685800" y="5965309"/>
            <a:chExt cx="7924800" cy="369332"/>
          </a:xfrm>
        </p:grpSpPr>
        <p:sp>
          <p:nvSpPr>
            <p:cNvPr id="7" name="תיבת טקסט 6">
              <a:extLst>
                <a:ext uri="{FF2B5EF4-FFF2-40B4-BE49-F238E27FC236}">
                  <a16:creationId xmlns:a16="http://schemas.microsoft.com/office/drawing/2014/main" id="{D2005BD5-8FFB-4912-8BDF-C7445D453CE0}"/>
                </a:ext>
              </a:extLst>
            </p:cNvPr>
            <p:cNvSpPr txBox="1"/>
            <p:nvPr/>
          </p:nvSpPr>
          <p:spPr>
            <a:xfrm>
              <a:off x="685800" y="5965309"/>
              <a:ext cx="23622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Noisy image</a:t>
              </a:r>
              <a:endParaRPr lang="he-IL" dirty="0"/>
            </a:p>
          </p:txBody>
        </p:sp>
        <p:sp>
          <p:nvSpPr>
            <p:cNvPr id="8" name="תיבת טקסט 7">
              <a:extLst>
                <a:ext uri="{FF2B5EF4-FFF2-40B4-BE49-F238E27FC236}">
                  <a16:creationId xmlns:a16="http://schemas.microsoft.com/office/drawing/2014/main" id="{05D715D2-F8C0-47E3-96F1-E79F47FD2D03}"/>
                </a:ext>
              </a:extLst>
            </p:cNvPr>
            <p:cNvSpPr txBox="1"/>
            <p:nvPr/>
          </p:nvSpPr>
          <p:spPr>
            <a:xfrm>
              <a:off x="3390900" y="5965309"/>
              <a:ext cx="23622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/>
                <a:t>Result image</a:t>
              </a:r>
              <a:endParaRPr lang="he-IL"/>
            </a:p>
          </p:txBody>
        </p:sp>
        <p:sp>
          <p:nvSpPr>
            <p:cNvPr id="9" name="תיבת טקסט 8">
              <a:extLst>
                <a:ext uri="{FF2B5EF4-FFF2-40B4-BE49-F238E27FC236}">
                  <a16:creationId xmlns:a16="http://schemas.microsoft.com/office/drawing/2014/main" id="{19593EEA-CDC7-4BB6-A4E6-563A8B1E9E3E}"/>
                </a:ext>
              </a:extLst>
            </p:cNvPr>
            <p:cNvSpPr txBox="1"/>
            <p:nvPr/>
          </p:nvSpPr>
          <p:spPr>
            <a:xfrm>
              <a:off x="6248400" y="5965309"/>
              <a:ext cx="23622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/>
                <a:t>Clean image</a:t>
              </a:r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4733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507CB94-2025-4DFF-A48C-3C82F1D12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PSNR &amp; SSIM comparison</a:t>
            </a:r>
            <a:endParaRPr lang="he-IL" b="1" dirty="0"/>
          </a:p>
        </p:txBody>
      </p:sp>
      <p:graphicFrame>
        <p:nvGraphicFramePr>
          <p:cNvPr id="6" name="מציין מיקום תוכן 5">
            <a:extLst>
              <a:ext uri="{FF2B5EF4-FFF2-40B4-BE49-F238E27FC236}">
                <a16:creationId xmlns:a16="http://schemas.microsoft.com/office/drawing/2014/main" id="{FD63BFE7-4024-490E-B147-95144EE6BC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4650772"/>
              </p:ext>
            </p:extLst>
          </p:nvPr>
        </p:nvGraphicFramePr>
        <p:xfrm>
          <a:off x="342901" y="1791494"/>
          <a:ext cx="8458198" cy="4191000"/>
        </p:xfrm>
        <a:graphic>
          <a:graphicData uri="http://schemas.openxmlformats.org/drawingml/2006/table">
            <a:tbl>
              <a:tblPr rtl="1" firstRow="1" firstCol="1" bandRow="1"/>
              <a:tblGrid>
                <a:gridCol w="1208314">
                  <a:extLst>
                    <a:ext uri="{9D8B030D-6E8A-4147-A177-3AD203B41FA5}">
                      <a16:colId xmlns:a16="http://schemas.microsoft.com/office/drawing/2014/main" val="2731567331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3324394150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4244033792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4207706323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3666523771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1526378577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1889739554"/>
                    </a:ext>
                  </a:extLst>
                </a:gridCol>
              </a:tblGrid>
              <a:tr h="466725"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he-IL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Original Images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MSE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MSE &amp; Edge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275150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he-IL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Image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Wavelet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Image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Wavelet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Image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Wavelet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1595016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PSNR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39.6711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34.2185</a:t>
                      </a:r>
                      <a:endParaRPr lang="he-IL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42.8937</a:t>
                      </a:r>
                      <a:endParaRPr lang="he-IL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34.9906</a:t>
                      </a:r>
                      <a:endParaRPr lang="he-IL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44.6431</a:t>
                      </a:r>
                      <a:endParaRPr lang="he-IL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34.9989</a:t>
                      </a:r>
                      <a:endParaRPr lang="he-IL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006757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SSIM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0.9594</a:t>
                      </a:r>
                      <a:endParaRPr lang="he-IL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0.9515</a:t>
                      </a:r>
                      <a:endParaRPr lang="he-IL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0.9555</a:t>
                      </a:r>
                      <a:endParaRPr lang="he-IL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0.9737</a:t>
                      </a:r>
                      <a:endParaRPr lang="he-IL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0.9892</a:t>
                      </a:r>
                      <a:endParaRPr lang="he-IL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0.9719</a:t>
                      </a:r>
                      <a:endParaRPr lang="he-IL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6257787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he-IL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Perceptual &amp; Edge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Perceptual &amp; MSE &amp; Edge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SSIM &amp; Edge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816089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he-IL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Image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Wavelet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Image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Wavelet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Image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Wavelet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566658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PSNR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37.2077</a:t>
                      </a:r>
                      <a:endParaRPr lang="he-IL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33.2119</a:t>
                      </a:r>
                      <a:endParaRPr lang="he-IL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37.0332</a:t>
                      </a:r>
                      <a:endParaRPr lang="he-IL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33.7946</a:t>
                      </a:r>
                      <a:endParaRPr lang="he-IL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42.6907</a:t>
                      </a:r>
                      <a:endParaRPr lang="he-IL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34.9906</a:t>
                      </a:r>
                      <a:endParaRPr lang="he-IL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417772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SSIM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0.9791</a:t>
                      </a:r>
                      <a:endParaRPr lang="he-IL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0.9527</a:t>
                      </a:r>
                      <a:endParaRPr lang="he-IL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0.9769</a:t>
                      </a:r>
                      <a:endParaRPr lang="he-IL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0.9594</a:t>
                      </a:r>
                      <a:endParaRPr lang="he-IL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0.9873</a:t>
                      </a:r>
                      <a:endParaRPr lang="he-IL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0.9737</a:t>
                      </a:r>
                      <a:endParaRPr lang="he-IL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756771"/>
                  </a:ext>
                </a:extLst>
              </a:tr>
            </a:tbl>
          </a:graphicData>
        </a:graphic>
      </p:graphicFrame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CEA3A8C-3554-40A8-8E72-B9A6E747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90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F850BC9-2BFA-4098-B007-42BA3951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Persistent homology</a:t>
            </a:r>
            <a:endParaRPr lang="he-IL" sz="4000" b="1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145C0C4-09C6-49C8-9680-C28433ED6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/>
          <a:lstStyle/>
          <a:p>
            <a:pPr algn="l" rtl="0"/>
            <a:r>
              <a:rPr lang="en-US" dirty="0"/>
              <a:t>A topological tool.</a:t>
            </a:r>
          </a:p>
          <a:p>
            <a:pPr algn="l" rtl="0"/>
            <a:r>
              <a:rPr lang="en-US" dirty="0"/>
              <a:t>Frequently used to investigate the characteristics of manifolds </a:t>
            </a:r>
            <a:r>
              <a:rPr lang="en-US" sz="2800" dirty="0"/>
              <a:t>(for example: number of connected components, cycles, ex.).</a:t>
            </a:r>
          </a:p>
          <a:p>
            <a:pPr algn="l" rtl="0"/>
            <a:r>
              <a:rPr lang="en-US" dirty="0"/>
              <a:t>Can be used in order to compare complexity of two manifolds.</a:t>
            </a:r>
          </a:p>
          <a:p>
            <a:pPr algn="l" rtl="0"/>
            <a:endParaRPr lang="en-US" sz="2800">
              <a:solidFill>
                <a:srgbClr val="002060"/>
              </a:solidFill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CB74A36-FF20-40BC-9D8A-886D2C1C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026" name="Picture 2" descr="A gentle introduction to persistent homology · Christian Bock">
            <a:extLst>
              <a:ext uri="{FF2B5EF4-FFF2-40B4-BE49-F238E27FC236}">
                <a16:creationId xmlns:a16="http://schemas.microsoft.com/office/drawing/2014/main" id="{3F11F93C-0CB4-4393-B2E4-C31323530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876800"/>
            <a:ext cx="7467600" cy="128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069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כותרת 1">
            <a:extLst>
              <a:ext uri="{FF2B5EF4-FFF2-40B4-BE49-F238E27FC236}">
                <a16:creationId xmlns:a16="http://schemas.microsoft.com/office/drawing/2014/main" id="{07D0D751-104E-49E6-8AA1-8FAB744D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Persistent homology</a:t>
            </a:r>
            <a:endParaRPr lang="he-IL" sz="4000" b="1" dirty="0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D308D32B-2BF2-4E34-8896-8EB7B6CEF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12" y="1668035"/>
            <a:ext cx="8473776" cy="4057516"/>
          </a:xfrm>
          <a:prstGeom prst="rect">
            <a:avLst/>
          </a:prstGeom>
          <a:noFill/>
        </p:spPr>
      </p:pic>
      <p:sp>
        <p:nvSpPr>
          <p:cNvPr id="4" name="מציין מיקום של מספר שקופית 3" hidden="1">
            <a:extLst>
              <a:ext uri="{FF2B5EF4-FFF2-40B4-BE49-F238E27FC236}">
                <a16:creationId xmlns:a16="http://schemas.microsoft.com/office/drawing/2014/main" id="{DADE7AF3-CB61-4CAB-A63C-0EFA207A1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06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F75F669-16B0-4619-8BF0-D7303B756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Persistent homology analysis</a:t>
            </a:r>
            <a:endParaRPr lang="he-IL" b="1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26BCC251-77F8-45E5-B26C-39AE61B06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27E79C73-61A9-4F4D-99C3-9CCB684E144C}"/>
              </a:ext>
            </a:extLst>
          </p:cNvPr>
          <p:cNvGrpSpPr>
            <a:grpSpLocks noChangeAspect="1"/>
          </p:cNvGrpSpPr>
          <p:nvPr/>
        </p:nvGrpSpPr>
        <p:grpSpPr>
          <a:xfrm>
            <a:off x="1401867" y="1818957"/>
            <a:ext cx="6337602" cy="3220085"/>
            <a:chOff x="0" y="0"/>
            <a:chExt cx="4276725" cy="2173318"/>
          </a:xfrm>
        </p:grpSpPr>
        <p:pic>
          <p:nvPicPr>
            <p:cNvPr id="9" name="תמונה 8">
              <a:extLst>
                <a:ext uri="{FF2B5EF4-FFF2-40B4-BE49-F238E27FC236}">
                  <a16:creationId xmlns:a16="http://schemas.microsoft.com/office/drawing/2014/main" id="{CB6823AE-F0FD-46D8-8674-E959CFEE6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2"/>
            <a:stretch/>
          </p:blipFill>
          <p:spPr bwMode="auto">
            <a:xfrm>
              <a:off x="0" y="0"/>
              <a:ext cx="4276725" cy="10121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תמונה 9">
              <a:extLst>
                <a:ext uri="{FF2B5EF4-FFF2-40B4-BE49-F238E27FC236}">
                  <a16:creationId xmlns:a16="http://schemas.microsoft.com/office/drawing/2014/main" id="{AB057BB3-D3BB-45F4-8688-045594A44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6" y="1173193"/>
              <a:ext cx="4257675" cy="1000125"/>
            </a:xfrm>
            <a:prstGeom prst="rect">
              <a:avLst/>
            </a:prstGeom>
          </p:spPr>
        </p:pic>
      </p:grp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62E4D61-6321-40DA-B321-933E44F49F3B}"/>
              </a:ext>
            </a:extLst>
          </p:cNvPr>
          <p:cNvSpPr txBox="1"/>
          <p:nvPr/>
        </p:nvSpPr>
        <p:spPr>
          <a:xfrm>
            <a:off x="1294068" y="5277591"/>
            <a:ext cx="6553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/>
              <a:t>Barcodes for original image (up) and wavelet transform (down)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06978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6FCBA47-0DE7-4762-8D3F-E641D08C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Denoising clean CT scans</a:t>
            </a:r>
            <a:endParaRPr lang="he-IL" b="1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606510D-E1D9-48D7-A8AB-4B5741D0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36</a:t>
            </a:fld>
            <a:endParaRPr lang="he-IL"/>
          </a:p>
        </p:txBody>
      </p:sp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3CC686E3-1D54-453D-B0DC-D39506B1AA9B}"/>
              </a:ext>
            </a:extLst>
          </p:cNvPr>
          <p:cNvGrpSpPr>
            <a:grpSpLocks noChangeAspect="1"/>
          </p:cNvGrpSpPr>
          <p:nvPr/>
        </p:nvGrpSpPr>
        <p:grpSpPr>
          <a:xfrm>
            <a:off x="574184" y="1544248"/>
            <a:ext cx="7995632" cy="3996017"/>
            <a:chOff x="0" y="0"/>
            <a:chExt cx="5642778" cy="2820035"/>
          </a:xfrm>
        </p:grpSpPr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BC177556-CA03-4764-AFAB-587DB7CA7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804795" cy="2820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תמונה 6">
              <a:extLst>
                <a:ext uri="{FF2B5EF4-FFF2-40B4-BE49-F238E27FC236}">
                  <a16:creationId xmlns:a16="http://schemas.microsoft.com/office/drawing/2014/main" id="{56FC1F65-5E78-42D6-A956-CA2FE85829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1"/>
            <a:stretch/>
          </p:blipFill>
          <p:spPr bwMode="auto">
            <a:xfrm>
              <a:off x="2820838" y="17253"/>
              <a:ext cx="2821940" cy="279146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58B39878-6268-4331-9D68-70438662B242}"/>
              </a:ext>
            </a:extLst>
          </p:cNvPr>
          <p:cNvSpPr txBox="1"/>
          <p:nvPr/>
        </p:nvSpPr>
        <p:spPr>
          <a:xfrm>
            <a:off x="1245126" y="5533746"/>
            <a:ext cx="263241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Original image – gradient’s average 0.0861</a:t>
            </a:r>
            <a:endParaRPr lang="he-IL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766C118E-AEF2-4E20-94FC-3F31E22F517E}"/>
              </a:ext>
            </a:extLst>
          </p:cNvPr>
          <p:cNvSpPr txBox="1"/>
          <p:nvPr/>
        </p:nvSpPr>
        <p:spPr>
          <a:xfrm>
            <a:off x="5230794" y="5533746"/>
            <a:ext cx="267944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Result image – </a:t>
            </a:r>
          </a:p>
          <a:p>
            <a:pPr algn="ctr"/>
            <a:r>
              <a:rPr lang="en-US" dirty="0"/>
              <a:t>gradient’s average 0.0836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09156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In this project, we proposed a residual learning based neural network for denoising low-dose CT scans.</a:t>
            </a:r>
          </a:p>
          <a:p>
            <a:pPr algn="l" rtl="0"/>
            <a:r>
              <a:rPr lang="en-US" dirty="0"/>
              <a:t>an edge-detection layer was implemented.</a:t>
            </a:r>
          </a:p>
          <a:p>
            <a:pPr algn="l" rtl="0"/>
            <a:r>
              <a:rPr lang="en-US" dirty="0"/>
              <a:t>different loss functions were examined.</a:t>
            </a:r>
          </a:p>
          <a:p>
            <a:pPr algn="l" rtl="0"/>
            <a:r>
              <a:rPr lang="en-US" dirty="0"/>
              <a:t>Finally, we tested the possibility of using the images’ wavelet transform as input, in order to make the learning more efficient.</a:t>
            </a:r>
          </a:p>
          <a:p>
            <a:pPr algn="l" rtl="0"/>
            <a:endParaRPr lang="he-IL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14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pPr algn="l" rtl="0"/>
            <a:r>
              <a:rPr lang="en-US" sz="2400" dirty="0"/>
              <a:t>The proposed network achieved the best results when using the combined Perceptual and MSE loss function.</a:t>
            </a:r>
          </a:p>
          <a:p>
            <a:pPr algn="l" rtl="0"/>
            <a:r>
              <a:rPr lang="en-US" sz="2400" dirty="0"/>
              <a:t>The edge detection layer sharpened the edges and made the results less blurry and more accurate. </a:t>
            </a:r>
          </a:p>
          <a:p>
            <a:pPr algn="l" rtl="0"/>
            <a:r>
              <a:rPr lang="en-US" sz="2400" dirty="0"/>
              <a:t>The wavelet transform as input achieved satisfying results, although blurrier, and training time was two times shorter. </a:t>
            </a:r>
            <a:br>
              <a:rPr lang="en-US" sz="2400" dirty="0"/>
            </a:br>
            <a:r>
              <a:rPr lang="en-US" sz="2400" dirty="0"/>
              <a:t> </a:t>
            </a:r>
          </a:p>
          <a:p>
            <a:pPr marL="0" indent="0" algn="l" rtl="0">
              <a:buNone/>
            </a:pPr>
            <a:r>
              <a:rPr lang="en-US" sz="2400" dirty="0"/>
              <a:t>Future work:</a:t>
            </a:r>
          </a:p>
          <a:p>
            <a:pPr algn="l" rtl="0"/>
            <a:r>
              <a:rPr lang="en-US" sz="2400" dirty="0"/>
              <a:t>With wavelet transform as input, the net didn’t train well for the combined loss function – try to overcome the convergence to local minima.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49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615" y="228600"/>
            <a:ext cx="8229600" cy="1143000"/>
          </a:xfrm>
        </p:spPr>
        <p:txBody>
          <a:bodyPr/>
          <a:lstStyle/>
          <a:p>
            <a:r>
              <a:rPr lang="en-US" b="1" dirty="0"/>
              <a:t>References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000" dirty="0"/>
              <a:t>W. Bae, J. </a:t>
            </a:r>
            <a:r>
              <a:rPr lang="en-US" sz="2000" dirty="0" err="1"/>
              <a:t>Yoo</a:t>
            </a:r>
            <a:r>
              <a:rPr lang="en-US" sz="2000" dirty="0"/>
              <a:t> and J. C. Ye, "Beyond Deep Residual Learning for Image Restoration: Persistent Homology-Guided Manifold Simplification," 2017 IEEE Conference on Computer Vision and Pattern Recognition Workshops (CVPRW), Honolulu, HI, 2017.</a:t>
            </a:r>
            <a:br>
              <a:rPr lang="en-US" sz="2000" dirty="0"/>
            </a:br>
            <a:endParaRPr lang="en-US" dirty="0"/>
          </a:p>
          <a:p>
            <a:pPr algn="l" rtl="0"/>
            <a:r>
              <a:rPr lang="en-US" sz="2000" dirty="0"/>
              <a:t>M. Gholizadeh-Ansari, J. Alirezaie and P. </a:t>
            </a:r>
            <a:r>
              <a:rPr lang="en-US" sz="2000" dirty="0" err="1"/>
              <a:t>Babyn</a:t>
            </a:r>
            <a:r>
              <a:rPr lang="en-US" sz="2000" dirty="0"/>
              <a:t>, "Low-dose CT Denoising Using Edge Detection Layer and Perceptual Loss," 2019 41st Annual International Conference of the IEEE Engineering in Medicine and Biology Society (EMBC), Berlin, Germany, 2019.</a:t>
            </a:r>
            <a:br>
              <a:rPr lang="en-US" sz="2000" dirty="0"/>
            </a:br>
            <a:endParaRPr lang="en-US" sz="2000" dirty="0"/>
          </a:p>
          <a:p>
            <a:pPr algn="l" rtl="0"/>
            <a:r>
              <a:rPr lang="en-US" sz="2000" dirty="0"/>
              <a:t>H. Zhao, O. Gallo, I. </a:t>
            </a:r>
            <a:r>
              <a:rPr lang="en-US" sz="2000" dirty="0" err="1"/>
              <a:t>Frosio</a:t>
            </a:r>
            <a:r>
              <a:rPr lang="en-US" sz="2000" dirty="0"/>
              <a:t> and J. </a:t>
            </a:r>
            <a:r>
              <a:rPr lang="en-US" sz="2000" dirty="0" err="1"/>
              <a:t>Kautz</a:t>
            </a:r>
            <a:r>
              <a:rPr lang="en-US" sz="2000" dirty="0"/>
              <a:t>, "Loss Functions for Image Restoration With Neural Networks," in IEEE Transactions on Computational Imaging, vol. 3, no. 1 , pp. 47-57, March 2017.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23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CT scans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/>
          <a:lstStyle/>
          <a:p>
            <a:pPr marL="0" indent="0">
              <a:buNone/>
            </a:pPr>
            <a:endParaRPr lang="en-US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he-IL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CE270E-EBC4-4E65-9B27-307F4378DAB8}"/>
              </a:ext>
            </a:extLst>
          </p:cNvPr>
          <p:cNvSpPr txBox="1">
            <a:spLocks/>
          </p:cNvSpPr>
          <p:nvPr/>
        </p:nvSpPr>
        <p:spPr>
          <a:xfrm>
            <a:off x="304800" y="1600200"/>
            <a:ext cx="8534400" cy="5257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CT (computed tomography) scan detects internal abnormalities of the body.</a:t>
            </a:r>
          </a:p>
          <a:p>
            <a:r>
              <a:rPr lang="en-US" dirty="0"/>
              <a:t>The amount of radiation exposure during a scan is very high and can increase risk of diseases.</a:t>
            </a:r>
          </a:p>
          <a:p>
            <a:r>
              <a:rPr lang="en-US" dirty="0"/>
              <a:t>This radiation can be partially reduced by using low-dose CT scan.  </a:t>
            </a:r>
          </a:p>
          <a:p>
            <a:r>
              <a:rPr lang="en-US" dirty="0"/>
              <a:t>Low-dose scan leads to noisy images.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362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07664E0-EF7E-49EF-B92F-21E57CEF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6512"/>
            <a:ext cx="8229600" cy="1143000"/>
          </a:xfrm>
        </p:spPr>
        <p:txBody>
          <a:bodyPr/>
          <a:lstStyle/>
          <a:p>
            <a:r>
              <a:rPr lang="en-US" b="1" dirty="0"/>
              <a:t>Noisy CT scan - example</a:t>
            </a:r>
            <a:endParaRPr lang="he-IL" b="1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982E021-2FC3-4D3D-9797-1EF2256A9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28B01C62-686F-415D-A1B1-E0F8FFD018CE}"/>
              </a:ext>
            </a:extLst>
          </p:cNvPr>
          <p:cNvSpPr txBox="1"/>
          <p:nvPr/>
        </p:nvSpPr>
        <p:spPr>
          <a:xfrm>
            <a:off x="1259943" y="5905305"/>
            <a:ext cx="247595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normal-dose image</a:t>
            </a:r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ECBEEEE-8B48-4061-B59E-F9DA13820046}"/>
              </a:ext>
            </a:extLst>
          </p:cNvPr>
          <p:cNvSpPr txBox="1"/>
          <p:nvPr/>
        </p:nvSpPr>
        <p:spPr>
          <a:xfrm>
            <a:off x="5111422" y="5905305"/>
            <a:ext cx="310542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low-dose image</a:t>
            </a:r>
            <a:r>
              <a:rPr lang="he-IL" sz="2000" dirty="0"/>
              <a:t> </a:t>
            </a:r>
            <a:endParaRPr lang="he-IL" dirty="0"/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311A7EC1-14B9-44B3-BC43-CC4F6AC5B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78" y="1780899"/>
            <a:ext cx="4105482" cy="4073471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540FAACB-266C-4494-A161-A5D3D856A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424" y="1780899"/>
            <a:ext cx="4085419" cy="406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67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67DE59-05CA-4C68-A565-6ADF9373F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CT scans</a:t>
            </a:r>
            <a:endParaRPr lang="he-IL" b="1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03BD368-F0BF-403F-A22B-BD3F077ED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/>
              <a:t>Main challenges in CT denoising:</a:t>
            </a:r>
          </a:p>
          <a:p>
            <a:pPr marL="0" indent="0" algn="l" rtl="0">
              <a:buNone/>
            </a:pPr>
            <a:endParaRPr lang="en-US" dirty="0"/>
          </a:p>
          <a:p>
            <a:pPr algn="l" rtl="0"/>
            <a:r>
              <a:rPr lang="en-US" dirty="0"/>
              <a:t>Image boundaries should be preserved (no blurring).</a:t>
            </a:r>
          </a:p>
          <a:p>
            <a:pPr algn="l" rtl="0"/>
            <a:r>
              <a:rPr lang="en-US" dirty="0"/>
              <a:t>Texture details should not be lost.</a:t>
            </a:r>
          </a:p>
          <a:p>
            <a:pPr algn="l" rtl="0"/>
            <a:r>
              <a:rPr lang="en-US" dirty="0"/>
              <a:t>Global contrast should be preserved.</a:t>
            </a:r>
          </a:p>
          <a:p>
            <a:pPr algn="l" rtl="0"/>
            <a:r>
              <a:rPr lang="en-US" dirty="0"/>
              <a:t>New artifacts should not be generated.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A52599D-F1BA-4C9E-8182-F38AE0DD0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41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478B1FA-68DD-4361-8744-12F415F5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Objective functions 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820C0AE2-230E-4224-AE32-B60C66E2C1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5247620"/>
              </a:xfrm>
            </p:spPr>
            <p:txBody>
              <a:bodyPr>
                <a:normAutofit fontScale="92500" lnSpcReduction="10000"/>
              </a:bodyPr>
              <a:lstStyle/>
              <a:p>
                <a:pPr algn="l" rtl="0"/>
                <a:r>
                  <a:rPr lang="en-US" sz="3200" dirty="0">
                    <a:solidFill>
                      <a:schemeClr val="tx1"/>
                    </a:solidFill>
                  </a:rPr>
                  <a:t>Mean squared error (MSE) –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 algn="l" rtl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algn="l" rtl="0"/>
                <a:r>
                  <a:rPr lang="en-US" dirty="0">
                    <a:solidFill>
                      <a:schemeClr val="tx1"/>
                    </a:solidFill>
                  </a:rPr>
                  <a:t>Perceptual loss – </a:t>
                </a:r>
              </a:p>
              <a:p>
                <a:pPr marL="0" indent="0" algn="l" rtl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 algn="l" rtl="0">
                  <a:buNone/>
                </a:pPr>
                <a:br>
                  <a:rPr lang="en-US" sz="2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br>
                  <a:rPr lang="en-US" sz="2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refers to the extracted feature maps.</a:t>
                </a:r>
              </a:p>
              <a:p>
                <a:pPr marL="0" indent="0" algn="l" rtl="0">
                  <a:buNone/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 algn="l" rtl="0"/>
                <a:r>
                  <a:rPr lang="en-US" sz="2600" dirty="0">
                    <a:solidFill>
                      <a:schemeClr val="tx1"/>
                    </a:solidFill>
                  </a:rPr>
                  <a:t>SSIM – </a:t>
                </a:r>
              </a:p>
              <a:p>
                <a:pPr marL="0" indent="0" algn="l" rtl="0">
                  <a:buNone/>
                </a:pPr>
                <a:endParaRPr lang="he-IL" dirty="0">
                  <a:solidFill>
                    <a:schemeClr val="tx1"/>
                  </a:solidFill>
                </a:endParaRPr>
              </a:p>
              <a:p>
                <a:pPr marL="0" indent="0" algn="l" rtl="0">
                  <a:buNone/>
                </a:pPr>
                <a:endParaRPr lang="en-US" sz="10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 algn="l" rtl="0">
                  <a:buNone/>
                </a:pP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refers to mean,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refers to standard deviation, c meant to keep the denominator stable. </a:t>
                </a:r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20C0AE2-230E-4224-AE32-B60C66E2C1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5247620"/>
              </a:xfrm>
              <a:blipFill rotWithShape="0">
                <a:blip r:embed="rId2"/>
                <a:stretch>
                  <a:fillRect l="-1481" t="-232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BBDB498-BDE7-4103-B858-4867D8BD4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854839C3-639A-4D4B-BB28-6F533A54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563" y="1859328"/>
            <a:ext cx="2191901" cy="516869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D439DA2D-8222-4415-A76E-6DC18947B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488" y="2817886"/>
            <a:ext cx="3123023" cy="1206832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B7BB84A-7069-4273-879E-E90EE3E36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236" y="5014885"/>
            <a:ext cx="3656553" cy="74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50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Optional Solutions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Smoothening filters – smooth the noise in the image. Not sufficient and may harm the details in the image.</a:t>
            </a:r>
          </a:p>
          <a:p>
            <a:pPr algn="l" rtl="0"/>
            <a:r>
              <a:rPr lang="en-US" dirty="0"/>
              <a:t>Sharpening filters – reduce the noise and sharp the edges. Not sufficient.</a:t>
            </a:r>
          </a:p>
          <a:p>
            <a:pPr algn="l" rtl="0"/>
            <a:r>
              <a:rPr lang="en-US" dirty="0"/>
              <a:t>Convolutional network with different loss functions – reduce the noise. High complexity and long computational time.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91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Chosen solution:</a:t>
            </a:r>
            <a:endParaRPr lang="he-IL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05000"/>
            <a:ext cx="6858000" cy="105377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163C6996-59D5-491E-95B7-1E1E9BD0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1701437"/>
            <a:ext cx="914400" cy="919316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12448E2B-30B4-4214-9A5C-A815F8AA0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84" y="1701437"/>
            <a:ext cx="919316" cy="919316"/>
          </a:xfrm>
          <a:prstGeom prst="rect">
            <a:avLst/>
          </a:prstGeom>
        </p:spPr>
      </p:pic>
      <p:sp>
        <p:nvSpPr>
          <p:cNvPr id="14" name="מציין מיקום תוכן 2">
            <a:extLst>
              <a:ext uri="{FF2B5EF4-FFF2-40B4-BE49-F238E27FC236}">
                <a16:creationId xmlns:a16="http://schemas.microsoft.com/office/drawing/2014/main" id="{3F16DB11-DA27-4AFB-8FF5-2875B61DAC29}"/>
              </a:ext>
            </a:extLst>
          </p:cNvPr>
          <p:cNvSpPr txBox="1">
            <a:spLocks/>
          </p:cNvSpPr>
          <p:nvPr/>
        </p:nvSpPr>
        <p:spPr>
          <a:xfrm>
            <a:off x="706079" y="3557027"/>
            <a:ext cx="7731842" cy="232693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Discrete wavelet transform – </a:t>
            </a:r>
          </a:p>
          <a:p>
            <a:r>
              <a:rPr lang="en-US" sz="2400" dirty="0"/>
              <a:t>provides dimensional reduction and manifold simplification (will be explained).</a:t>
            </a:r>
          </a:p>
          <a:p>
            <a:r>
              <a:rPr lang="en-US" sz="2400" dirty="0"/>
              <a:t>The transformed image retain the image’s details and edges (critical in CT scans).</a:t>
            </a:r>
          </a:p>
        </p:txBody>
      </p:sp>
      <p:sp>
        <p:nvSpPr>
          <p:cNvPr id="15" name="אליפסה 14">
            <a:extLst>
              <a:ext uri="{FF2B5EF4-FFF2-40B4-BE49-F238E27FC236}">
                <a16:creationId xmlns:a16="http://schemas.microsoft.com/office/drawing/2014/main" id="{DB22416D-670F-4E8F-8F8F-59DEDFE624D1}"/>
              </a:ext>
            </a:extLst>
          </p:cNvPr>
          <p:cNvSpPr/>
          <p:nvPr/>
        </p:nvSpPr>
        <p:spPr>
          <a:xfrm>
            <a:off x="1447800" y="1621201"/>
            <a:ext cx="1524000" cy="1142999"/>
          </a:xfrm>
          <a:prstGeom prst="ellipse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FF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3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2">
  <a:themeElements>
    <a:clrScheme name="Simple Light">
      <a:dk1>
        <a:srgbClr val="383838"/>
      </a:dk1>
      <a:lt1>
        <a:srgbClr val="F7F5F3"/>
      </a:lt1>
      <a:dk2>
        <a:srgbClr val="BDF5E1"/>
      </a:dk2>
      <a:lt2>
        <a:srgbClr val="93D1BB"/>
      </a:lt2>
      <a:accent1>
        <a:srgbClr val="FFFFFF"/>
      </a:accent1>
      <a:accent2>
        <a:srgbClr val="383838"/>
      </a:accent2>
      <a:accent3>
        <a:srgbClr val="F7F5F3"/>
      </a:accent3>
      <a:accent4>
        <a:srgbClr val="383838"/>
      </a:accent4>
      <a:accent5>
        <a:srgbClr val="FFFFFF"/>
      </a:accent5>
      <a:accent6>
        <a:srgbClr val="BDF5E1"/>
      </a:accent6>
      <a:hlink>
        <a:srgbClr val="93D1B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ערכת נושא2" id="{0E839D86-56D6-42F8-963B-3AEB375C4D1A}" vid="{FDDF954F-F40A-4EC5-BE23-40643824EF4B}"/>
    </a:ext>
  </a:extLst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B3376A9B24F447972D602EB4B97D0C" ma:contentTypeVersion="5" ma:contentTypeDescription="Create a new document." ma:contentTypeScope="" ma:versionID="0f9b3d6fa3425cb331b900b5a8b91079">
  <xsd:schema xmlns:xsd="http://www.w3.org/2001/XMLSchema" xmlns:xs="http://www.w3.org/2001/XMLSchema" xmlns:p="http://schemas.microsoft.com/office/2006/metadata/properties" xmlns:ns3="65bb2565-869a-463d-9a97-4d60092c179e" xmlns:ns4="651bf3cb-84a3-48b5-ae58-4320b17be7cf" targetNamespace="http://schemas.microsoft.com/office/2006/metadata/properties" ma:root="true" ma:fieldsID="416f0f257c85c75403836b178e04b550" ns3:_="" ns4:_="">
    <xsd:import namespace="65bb2565-869a-463d-9a97-4d60092c179e"/>
    <xsd:import namespace="651bf3cb-84a3-48b5-ae58-4320b17be7c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bb2565-869a-463d-9a97-4d60092c17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1bf3cb-84a3-48b5-ae58-4320b17be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E04074C-7545-40D8-9ECE-77FC474BC043}">
  <ds:schemaRefs>
    <ds:schemaRef ds:uri="651bf3cb-84a3-48b5-ae58-4320b17be7cf"/>
    <ds:schemaRef ds:uri="65bb2565-869a-463d-9a97-4d60092c179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206F14D-8EA1-4146-B9A5-5FA184284F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8C4E8B-CD4B-4884-80FB-44F14F1AC7B7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651bf3cb-84a3-48b5-ae58-4320b17be7cf"/>
    <ds:schemaRef ds:uri="http://purl.org/dc/terms/"/>
    <ds:schemaRef ds:uri="65bb2565-869a-463d-9a97-4d60092c179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1372</Words>
  <Application>Microsoft Office PowerPoint</Application>
  <PresentationFormat>‫הצגה על המסך (4:3)</PresentationFormat>
  <Paragraphs>266</Paragraphs>
  <Slides>39</Slides>
  <Notes>8</Notes>
  <HiddenSlides>3</HiddenSlides>
  <MMClips>0</MMClips>
  <ScaleCrop>false</ScaleCrop>
  <HeadingPairs>
    <vt:vector size="6" baseType="variant">
      <vt:variant>
        <vt:lpstr>גופנים בשימוש</vt:lpstr>
      </vt:variant>
      <vt:variant>
        <vt:i4>11</vt:i4>
      </vt:variant>
      <vt:variant>
        <vt:lpstr>ערכת נושא</vt:lpstr>
      </vt:variant>
      <vt:variant>
        <vt:i4>3</vt:i4>
      </vt:variant>
      <vt:variant>
        <vt:lpstr>כותרות שקופיות</vt:lpstr>
      </vt:variant>
      <vt:variant>
        <vt:i4>39</vt:i4>
      </vt:variant>
    </vt:vector>
  </HeadingPairs>
  <TitlesOfParts>
    <vt:vector size="53" baseType="lpstr">
      <vt:lpstr>Arial</vt:lpstr>
      <vt:lpstr>Barlow Semi Condensed Light</vt:lpstr>
      <vt:lpstr>Calibri</vt:lpstr>
      <vt:lpstr>Cambria Math</vt:lpstr>
      <vt:lpstr>Livvic</vt:lpstr>
      <vt:lpstr>Montserrat</vt:lpstr>
      <vt:lpstr>Playfair Display</vt:lpstr>
      <vt:lpstr>Playfair Display Regular</vt:lpstr>
      <vt:lpstr>Proxima Nova</vt:lpstr>
      <vt:lpstr>Proxima Nova Semibold</vt:lpstr>
      <vt:lpstr>Roboto Condensed Light</vt:lpstr>
      <vt:lpstr>Custom Design</vt:lpstr>
      <vt:lpstr>ערכת נושא2</vt:lpstr>
      <vt:lpstr>Slidesgo Final Pages</vt:lpstr>
      <vt:lpstr>Final Presentation  Image Denoising and Restoration based on Residual Deep Learning and Persistent Homology</vt:lpstr>
      <vt:lpstr>Presentation Outline</vt:lpstr>
      <vt:lpstr>Project Goal</vt:lpstr>
      <vt:lpstr>CT scans</vt:lpstr>
      <vt:lpstr>Noisy CT scan - example</vt:lpstr>
      <vt:lpstr>CT scans</vt:lpstr>
      <vt:lpstr>Objective functions </vt:lpstr>
      <vt:lpstr>Optional Solutions</vt:lpstr>
      <vt:lpstr>Chosen solution:</vt:lpstr>
      <vt:lpstr>Wavelet transform</vt:lpstr>
      <vt:lpstr>Wavelet transform</vt:lpstr>
      <vt:lpstr>מצגת של PowerPoint‏</vt:lpstr>
      <vt:lpstr>Sobel operator - example</vt:lpstr>
      <vt:lpstr>מצגת של PowerPoint‏</vt:lpstr>
      <vt:lpstr>מצגת של PowerPoint‏</vt:lpstr>
      <vt:lpstr>Why did we choose this solution?</vt:lpstr>
      <vt:lpstr>Dataset</vt:lpstr>
      <vt:lpstr>Results– MSE </vt:lpstr>
      <vt:lpstr>Results – MSE (wavelet)</vt:lpstr>
      <vt:lpstr>Results – MSE + edge</vt:lpstr>
      <vt:lpstr>Results – MSE+edge (wavelet)</vt:lpstr>
      <vt:lpstr>MSE vs. MSE+edge</vt:lpstr>
      <vt:lpstr>Results – SSIM+edge</vt:lpstr>
      <vt:lpstr>Results – SSIM+edge (wavelet)</vt:lpstr>
      <vt:lpstr>MSE+edge  vs. SSIM+edge</vt:lpstr>
      <vt:lpstr>Results – Perceptual+edge</vt:lpstr>
      <vt:lpstr>MSE+edge vs. Perceptual+edge</vt:lpstr>
      <vt:lpstr>Results – Perceptual+edge (wavelet)</vt:lpstr>
      <vt:lpstr>Results –  Perceptual(70%) + MSE(30%) + edge</vt:lpstr>
      <vt:lpstr>Perceptual vs. Perceptual+MSE</vt:lpstr>
      <vt:lpstr>Results (wavelet) –  Perceptual(70%) + MSE(30%) + edge</vt:lpstr>
      <vt:lpstr>PSNR &amp; SSIM comparison</vt:lpstr>
      <vt:lpstr>Persistent homology</vt:lpstr>
      <vt:lpstr>Persistent homology</vt:lpstr>
      <vt:lpstr>Persistent homology analysis</vt:lpstr>
      <vt:lpstr>Denoising clean CT scans</vt:lpstr>
      <vt:lpstr>Summary</vt:lpstr>
      <vt:lpstr>Conclusions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  Image Denoising and Restoration based on Residual Deep Learning and Persistent Homology</dc:title>
  <dc:creator>Chen Ben-Porat</dc:creator>
  <cp:lastModifiedBy>Chen Ben-Porat</cp:lastModifiedBy>
  <cp:revision>1</cp:revision>
  <cp:lastPrinted>2014-09-21T12:04:19Z</cp:lastPrinted>
  <dcterms:created xsi:type="dcterms:W3CDTF">2012-05-28T18:42:10Z</dcterms:created>
  <dcterms:modified xsi:type="dcterms:W3CDTF">2020-10-21T15:14:34Z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0x010100D1B3376A9B24F447972D602EB4B97D0C</vt:lpwstr>
  </property>
</Properties>
</file>